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80" r:id="rId4"/>
    <p:sldId id="258" r:id="rId5"/>
    <p:sldId id="259" r:id="rId6"/>
    <p:sldId id="260" r:id="rId7"/>
    <p:sldId id="274" r:id="rId8"/>
    <p:sldId id="261" r:id="rId9"/>
    <p:sldId id="275" r:id="rId10"/>
    <p:sldId id="276" r:id="rId11"/>
    <p:sldId id="270" r:id="rId12"/>
    <p:sldId id="269" r:id="rId13"/>
    <p:sldId id="268" r:id="rId14"/>
    <p:sldId id="267" r:id="rId15"/>
    <p:sldId id="277" r:id="rId16"/>
    <p:sldId id="262" r:id="rId17"/>
    <p:sldId id="278" r:id="rId18"/>
    <p:sldId id="263" r:id="rId19"/>
    <p:sldId id="264" r:id="rId20"/>
    <p:sldId id="265" r:id="rId21"/>
    <p:sldId id="279" r:id="rId22"/>
    <p:sldId id="266" r:id="rId23"/>
    <p:sldId id="271" r:id="rId24"/>
    <p:sldId id="281" r:id="rId25"/>
    <p:sldId id="27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8278"/>
    <a:srgbClr val="FC2D04"/>
    <a:srgbClr val="B37C0D"/>
    <a:srgbClr val="FFCC00"/>
    <a:srgbClr val="881272"/>
    <a:srgbClr val="6F2B65"/>
    <a:srgbClr val="916D09"/>
    <a:srgbClr val="514753"/>
    <a:srgbClr val="FF9999"/>
    <a:srgbClr val="9505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9165" autoAdjust="0"/>
  </p:normalViewPr>
  <p:slideViewPr>
    <p:cSldViewPr>
      <p:cViewPr>
        <p:scale>
          <a:sx n="75" d="100"/>
          <a:sy n="75" d="100"/>
        </p:scale>
        <p:origin x="-2664" y="-10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2144914493147104E-3"/>
          <c:y val="2.564533276479302E-3"/>
          <c:w val="0.96131255935005056"/>
          <c:h val="0.7327881532569622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6724974774952095E-3"/>
                  <c:y val="-3.2585026209137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F37-48F5-BB74-4BC394EEA2C9}"/>
                </c:ext>
              </c:extLst>
            </c:dLbl>
            <c:dLbl>
              <c:idx val="1"/>
              <c:layout>
                <c:manualLayout>
                  <c:x val="2.3362487387476039E-2"/>
                  <c:y val="-3.7240029953299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F37-48F5-BB74-4BC394EEA2C9}"/>
                </c:ext>
              </c:extLst>
            </c:dLbl>
            <c:dLbl>
              <c:idx val="2"/>
              <c:layout>
                <c:manualLayout>
                  <c:x val="-5.2755600886295511E-3"/>
                  <c:y val="-3.73935351583146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F37-48F5-BB74-4BC394EEA2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Кол-во человек</c:v>
                </c:pt>
                <c:pt idx="1">
                  <c:v>З/п, руб.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529</c:v>
                </c:pt>
                <c:pt idx="1">
                  <c:v>7500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F37-48F5-BB74-4BC394EEA2C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8689989909980866E-2"/>
                  <c:y val="-4.1895033697462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F37-48F5-BB74-4BC394EEA2C9}"/>
                </c:ext>
              </c:extLst>
            </c:dLbl>
            <c:dLbl>
              <c:idx val="1"/>
              <c:layout>
                <c:manualLayout>
                  <c:x val="2.1026238648728452E-2"/>
                  <c:y val="-3.7240029953299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F37-48F5-BB74-4BC394EEA2C9}"/>
                </c:ext>
              </c:extLst>
            </c:dLbl>
            <c:dLbl>
              <c:idx val="2"/>
              <c:layout>
                <c:manualLayout>
                  <c:x val="3.5170400590862783E-3"/>
                  <c:y val="-4.4872242189977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F37-48F5-BB74-4BC394EEA2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Кол-во человек</c:v>
                </c:pt>
                <c:pt idx="1">
                  <c:v>З/п, руб.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409</c:v>
                </c:pt>
                <c:pt idx="1">
                  <c:v>7800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F37-48F5-BB74-4BC394EEA2C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 г.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1026238648728452E-2"/>
                  <c:y val="-4.6550037441624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F37-48F5-BB74-4BC394EEA2C9}"/>
                </c:ext>
              </c:extLst>
            </c:dLbl>
            <c:dLbl>
              <c:idx val="1"/>
              <c:layout>
                <c:manualLayout>
                  <c:x val="2.3362487387475976E-2"/>
                  <c:y val="-3.25850262091372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F37-48F5-BB74-4BC394EEA2C9}"/>
                </c:ext>
              </c:extLst>
            </c:dLbl>
            <c:dLbl>
              <c:idx val="2"/>
              <c:layout>
                <c:manualLayout>
                  <c:x val="1.5826680265888141E-2"/>
                  <c:y val="-1.1218060547494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F37-48F5-BB74-4BC394EEA2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Кол-во человек</c:v>
                </c:pt>
                <c:pt idx="1">
                  <c:v>З/п, руб.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427</c:v>
                </c:pt>
                <c:pt idx="1">
                  <c:v>11163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F37-48F5-BB74-4BC394EEA2C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9302656"/>
        <c:axId val="39303040"/>
        <c:axId val="0"/>
      </c:bar3DChart>
      <c:catAx>
        <c:axId val="39302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39303040"/>
        <c:crosses val="autoZero"/>
        <c:auto val="1"/>
        <c:lblAlgn val="ctr"/>
        <c:lblOffset val="100"/>
        <c:noMultiLvlLbl val="0"/>
      </c:catAx>
      <c:valAx>
        <c:axId val="393030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9302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810930679598504"/>
          <c:y val="0.89268370421258303"/>
          <c:w val="0.40740691295817277"/>
          <c:h val="0.10731629578741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9238CB-D7F9-4F0A-ACA0-5EBD9BCCAB6B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03BA94D-16AA-470A-B7C2-9EA20C1E2F46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2000" b="1" dirty="0" smtClean="0"/>
            <a:t>Проект «Социальный проводник»</a:t>
          </a:r>
          <a:endParaRPr lang="ru-RU" sz="2000" dirty="0"/>
        </a:p>
      </dgm:t>
    </dgm:pt>
    <dgm:pt modelId="{D09C6FAD-B44B-4ED5-9215-D316B4195C38}" type="parTrans" cxnId="{DF80D5D7-731D-4A4D-8C30-564D1FA159B7}">
      <dgm:prSet/>
      <dgm:spPr/>
      <dgm:t>
        <a:bodyPr/>
        <a:lstStyle/>
        <a:p>
          <a:endParaRPr lang="ru-RU"/>
        </a:p>
      </dgm:t>
    </dgm:pt>
    <dgm:pt modelId="{0C923240-9E01-4D66-AAFD-62D7BC48D092}" type="sibTrans" cxnId="{DF80D5D7-731D-4A4D-8C30-564D1FA159B7}">
      <dgm:prSet/>
      <dgm:spPr/>
      <dgm:t>
        <a:bodyPr/>
        <a:lstStyle/>
        <a:p>
          <a:endParaRPr lang="ru-RU"/>
        </a:p>
      </dgm:t>
    </dgm:pt>
    <dgm:pt modelId="{59FAFFE7-474B-4168-A413-04FB2E642C4E}">
      <dgm:prSet phldrT="[Текст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/>
            <a:t>Социальная акция «Добрые люди</a:t>
          </a:r>
          <a:endParaRPr lang="ru-RU" dirty="0"/>
        </a:p>
      </dgm:t>
    </dgm:pt>
    <dgm:pt modelId="{985C636F-E88E-4450-A10E-39728453B988}" type="parTrans" cxnId="{B7237CED-83A3-4FAA-8703-C588E2831584}">
      <dgm:prSet/>
      <dgm:spPr/>
      <dgm:t>
        <a:bodyPr/>
        <a:lstStyle/>
        <a:p>
          <a:endParaRPr lang="ru-RU"/>
        </a:p>
      </dgm:t>
    </dgm:pt>
    <dgm:pt modelId="{E33534BC-FF60-4C69-A7CA-C4F4BFF8B163}" type="sibTrans" cxnId="{B7237CED-83A3-4FAA-8703-C588E2831584}">
      <dgm:prSet/>
      <dgm:spPr/>
      <dgm:t>
        <a:bodyPr/>
        <a:lstStyle/>
        <a:p>
          <a:endParaRPr lang="ru-RU"/>
        </a:p>
      </dgm:t>
    </dgm:pt>
    <dgm:pt modelId="{BC6AEEC1-DA7F-48C2-8C91-AEE5CDF50343}">
      <dgm:prSet phldrT="[Текст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/>
            <a:t>Мастер-класс по изготовлению куклы-моталки</a:t>
          </a:r>
          <a:endParaRPr lang="ru-RU" dirty="0"/>
        </a:p>
      </dgm:t>
    </dgm:pt>
    <dgm:pt modelId="{32510C48-3598-436F-8EF4-E5B12CACC65C}" type="parTrans" cxnId="{70EE66C4-D9CF-4AF9-947A-4862B6969BEB}">
      <dgm:prSet/>
      <dgm:spPr/>
      <dgm:t>
        <a:bodyPr/>
        <a:lstStyle/>
        <a:p>
          <a:endParaRPr lang="ru-RU"/>
        </a:p>
      </dgm:t>
    </dgm:pt>
    <dgm:pt modelId="{5F1BC3D2-F141-44F4-86D9-EF61EB2A387A}" type="sibTrans" cxnId="{70EE66C4-D9CF-4AF9-947A-4862B6969BEB}">
      <dgm:prSet/>
      <dgm:spPr/>
      <dgm:t>
        <a:bodyPr/>
        <a:lstStyle/>
        <a:p>
          <a:endParaRPr lang="ru-RU"/>
        </a:p>
      </dgm:t>
    </dgm:pt>
    <dgm:pt modelId="{5B760D78-E30D-4E76-B84F-B5BF6FECE842}">
      <dgm:prSet phldrT="[Текст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/>
            <a:t>Социальная акция «От сердца к сердцу»</a:t>
          </a:r>
          <a:endParaRPr lang="ru-RU" dirty="0"/>
        </a:p>
      </dgm:t>
    </dgm:pt>
    <dgm:pt modelId="{3D3BE922-26AD-46C8-93DB-7A487AE79AA3}" type="parTrans" cxnId="{26F3177E-C4A5-447E-B2D9-8A81DE497854}">
      <dgm:prSet/>
      <dgm:spPr/>
      <dgm:t>
        <a:bodyPr/>
        <a:lstStyle/>
        <a:p>
          <a:endParaRPr lang="ru-RU"/>
        </a:p>
      </dgm:t>
    </dgm:pt>
    <dgm:pt modelId="{527FDCD1-CA05-4F96-956D-759777F69B21}" type="sibTrans" cxnId="{26F3177E-C4A5-447E-B2D9-8A81DE497854}">
      <dgm:prSet/>
      <dgm:spPr/>
      <dgm:t>
        <a:bodyPr/>
        <a:lstStyle/>
        <a:p>
          <a:endParaRPr lang="ru-RU"/>
        </a:p>
      </dgm:t>
    </dgm:pt>
    <dgm:pt modelId="{6CEF4391-CC70-400E-B0DB-6DCBEBBF3551}" type="pres">
      <dgm:prSet presAssocID="{569238CB-D7F9-4F0A-ACA0-5EBD9BCCAB6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E0676D-FA0C-493F-B1D0-BEAEEAE67D09}" type="pres">
      <dgm:prSet presAssocID="{A03BA94D-16AA-470A-B7C2-9EA20C1E2F46}" presName="centerShape" presStyleLbl="node0" presStyleIdx="0" presStyleCnt="1" custScaleX="160932" custScaleY="163068"/>
      <dgm:spPr/>
      <dgm:t>
        <a:bodyPr/>
        <a:lstStyle/>
        <a:p>
          <a:endParaRPr lang="ru-RU"/>
        </a:p>
      </dgm:t>
    </dgm:pt>
    <dgm:pt modelId="{9A41261F-C6AB-4AFD-A0FA-522B854C090C}" type="pres">
      <dgm:prSet presAssocID="{59FAFFE7-474B-4168-A413-04FB2E642C4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16D9E6-76CC-4CDC-B4CF-F8F853A61CEE}" type="pres">
      <dgm:prSet presAssocID="{59FAFFE7-474B-4168-A413-04FB2E642C4E}" presName="dummy" presStyleCnt="0"/>
      <dgm:spPr/>
    </dgm:pt>
    <dgm:pt modelId="{5FBE1BAA-6240-41C4-9D0F-317140986AC5}" type="pres">
      <dgm:prSet presAssocID="{E33534BC-FF60-4C69-A7CA-C4F4BFF8B163}" presName="sibTrans" presStyleLbl="sibTrans2D1" presStyleIdx="0" presStyleCnt="3"/>
      <dgm:spPr/>
      <dgm:t>
        <a:bodyPr/>
        <a:lstStyle/>
        <a:p>
          <a:endParaRPr lang="ru-RU"/>
        </a:p>
      </dgm:t>
    </dgm:pt>
    <dgm:pt modelId="{FFE7C18B-FAB6-429A-A50D-FA35751BC29E}" type="pres">
      <dgm:prSet presAssocID="{BC6AEEC1-DA7F-48C2-8C91-AEE5CDF5034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E683D7-84FB-4E26-9555-8CB3925FFAAD}" type="pres">
      <dgm:prSet presAssocID="{BC6AEEC1-DA7F-48C2-8C91-AEE5CDF50343}" presName="dummy" presStyleCnt="0"/>
      <dgm:spPr/>
    </dgm:pt>
    <dgm:pt modelId="{EBC0BCCA-5AFB-4A87-90CC-DA65E05355CA}" type="pres">
      <dgm:prSet presAssocID="{5F1BC3D2-F141-44F4-86D9-EF61EB2A387A}" presName="sibTrans" presStyleLbl="sibTrans2D1" presStyleIdx="1" presStyleCnt="3"/>
      <dgm:spPr/>
      <dgm:t>
        <a:bodyPr/>
        <a:lstStyle/>
        <a:p>
          <a:endParaRPr lang="ru-RU"/>
        </a:p>
      </dgm:t>
    </dgm:pt>
    <dgm:pt modelId="{AAD5ECFD-214D-469B-84AF-9C3E75DEC933}" type="pres">
      <dgm:prSet presAssocID="{5B760D78-E30D-4E76-B84F-B5BF6FECE84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1A9210-6AAA-4E5D-BDB1-6A48354D9F10}" type="pres">
      <dgm:prSet presAssocID="{5B760D78-E30D-4E76-B84F-B5BF6FECE842}" presName="dummy" presStyleCnt="0"/>
      <dgm:spPr/>
    </dgm:pt>
    <dgm:pt modelId="{505BE19C-F58A-4E35-84DC-5E74B3CF76FC}" type="pres">
      <dgm:prSet presAssocID="{527FDCD1-CA05-4F96-956D-759777F69B21}" presName="sibTrans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70EE66C4-D9CF-4AF9-947A-4862B6969BEB}" srcId="{A03BA94D-16AA-470A-B7C2-9EA20C1E2F46}" destId="{BC6AEEC1-DA7F-48C2-8C91-AEE5CDF50343}" srcOrd="1" destOrd="0" parTransId="{32510C48-3598-436F-8EF4-E5B12CACC65C}" sibTransId="{5F1BC3D2-F141-44F4-86D9-EF61EB2A387A}"/>
    <dgm:cxn modelId="{A0E1CB98-A4B9-425E-B477-AEFBD7A80E1A}" type="presOf" srcId="{5B760D78-E30D-4E76-B84F-B5BF6FECE842}" destId="{AAD5ECFD-214D-469B-84AF-9C3E75DEC933}" srcOrd="0" destOrd="0" presId="urn:microsoft.com/office/officeart/2005/8/layout/radial6"/>
    <dgm:cxn modelId="{8A0BAFB3-FCAE-433F-A86A-CBAF5FFECE9D}" type="presOf" srcId="{569238CB-D7F9-4F0A-ACA0-5EBD9BCCAB6B}" destId="{6CEF4391-CC70-400E-B0DB-6DCBEBBF3551}" srcOrd="0" destOrd="0" presId="urn:microsoft.com/office/officeart/2005/8/layout/radial6"/>
    <dgm:cxn modelId="{CC61F447-BD47-4986-9FC2-C46FF41AD66E}" type="presOf" srcId="{527FDCD1-CA05-4F96-956D-759777F69B21}" destId="{505BE19C-F58A-4E35-84DC-5E74B3CF76FC}" srcOrd="0" destOrd="0" presId="urn:microsoft.com/office/officeart/2005/8/layout/radial6"/>
    <dgm:cxn modelId="{26F3177E-C4A5-447E-B2D9-8A81DE497854}" srcId="{A03BA94D-16AA-470A-B7C2-9EA20C1E2F46}" destId="{5B760D78-E30D-4E76-B84F-B5BF6FECE842}" srcOrd="2" destOrd="0" parTransId="{3D3BE922-26AD-46C8-93DB-7A487AE79AA3}" sibTransId="{527FDCD1-CA05-4F96-956D-759777F69B21}"/>
    <dgm:cxn modelId="{0E9D021A-C7BC-41B5-A4D5-E4307A49F6BD}" type="presOf" srcId="{A03BA94D-16AA-470A-B7C2-9EA20C1E2F46}" destId="{7AE0676D-FA0C-493F-B1D0-BEAEEAE67D09}" srcOrd="0" destOrd="0" presId="urn:microsoft.com/office/officeart/2005/8/layout/radial6"/>
    <dgm:cxn modelId="{DF80D5D7-731D-4A4D-8C30-564D1FA159B7}" srcId="{569238CB-D7F9-4F0A-ACA0-5EBD9BCCAB6B}" destId="{A03BA94D-16AA-470A-B7C2-9EA20C1E2F46}" srcOrd="0" destOrd="0" parTransId="{D09C6FAD-B44B-4ED5-9215-D316B4195C38}" sibTransId="{0C923240-9E01-4D66-AAFD-62D7BC48D092}"/>
    <dgm:cxn modelId="{A3081587-57EB-43FB-9454-BEE95413B8F6}" type="presOf" srcId="{E33534BC-FF60-4C69-A7CA-C4F4BFF8B163}" destId="{5FBE1BAA-6240-41C4-9D0F-317140986AC5}" srcOrd="0" destOrd="0" presId="urn:microsoft.com/office/officeart/2005/8/layout/radial6"/>
    <dgm:cxn modelId="{48A69417-E89D-448C-A7C9-27660AC12A45}" type="presOf" srcId="{BC6AEEC1-DA7F-48C2-8C91-AEE5CDF50343}" destId="{FFE7C18B-FAB6-429A-A50D-FA35751BC29E}" srcOrd="0" destOrd="0" presId="urn:microsoft.com/office/officeart/2005/8/layout/radial6"/>
    <dgm:cxn modelId="{37C6C7A3-F796-4366-9CC4-BC3C7014D24F}" type="presOf" srcId="{59FAFFE7-474B-4168-A413-04FB2E642C4E}" destId="{9A41261F-C6AB-4AFD-A0FA-522B854C090C}" srcOrd="0" destOrd="0" presId="urn:microsoft.com/office/officeart/2005/8/layout/radial6"/>
    <dgm:cxn modelId="{B7237CED-83A3-4FAA-8703-C588E2831584}" srcId="{A03BA94D-16AA-470A-B7C2-9EA20C1E2F46}" destId="{59FAFFE7-474B-4168-A413-04FB2E642C4E}" srcOrd="0" destOrd="0" parTransId="{985C636F-E88E-4450-A10E-39728453B988}" sibTransId="{E33534BC-FF60-4C69-A7CA-C4F4BFF8B163}"/>
    <dgm:cxn modelId="{8341A0F6-601A-4E4B-8660-6E63901596F9}" type="presOf" srcId="{5F1BC3D2-F141-44F4-86D9-EF61EB2A387A}" destId="{EBC0BCCA-5AFB-4A87-90CC-DA65E05355CA}" srcOrd="0" destOrd="0" presId="urn:microsoft.com/office/officeart/2005/8/layout/radial6"/>
    <dgm:cxn modelId="{19E80531-9960-42B3-A68C-E297A3043ADC}" type="presParOf" srcId="{6CEF4391-CC70-400E-B0DB-6DCBEBBF3551}" destId="{7AE0676D-FA0C-493F-B1D0-BEAEEAE67D09}" srcOrd="0" destOrd="0" presId="urn:microsoft.com/office/officeart/2005/8/layout/radial6"/>
    <dgm:cxn modelId="{C72635C4-7437-42EC-A453-91E01005C11F}" type="presParOf" srcId="{6CEF4391-CC70-400E-B0DB-6DCBEBBF3551}" destId="{9A41261F-C6AB-4AFD-A0FA-522B854C090C}" srcOrd="1" destOrd="0" presId="urn:microsoft.com/office/officeart/2005/8/layout/radial6"/>
    <dgm:cxn modelId="{199EC286-0FB1-4753-9DE4-E8ED24FFD9FF}" type="presParOf" srcId="{6CEF4391-CC70-400E-B0DB-6DCBEBBF3551}" destId="{0816D9E6-76CC-4CDC-B4CF-F8F853A61CEE}" srcOrd="2" destOrd="0" presId="urn:microsoft.com/office/officeart/2005/8/layout/radial6"/>
    <dgm:cxn modelId="{8419537C-DCC6-4A15-BBAC-68351FA685DD}" type="presParOf" srcId="{6CEF4391-CC70-400E-B0DB-6DCBEBBF3551}" destId="{5FBE1BAA-6240-41C4-9D0F-317140986AC5}" srcOrd="3" destOrd="0" presId="urn:microsoft.com/office/officeart/2005/8/layout/radial6"/>
    <dgm:cxn modelId="{96931C0A-EF92-4ECC-8F40-240F0F5A39D1}" type="presParOf" srcId="{6CEF4391-CC70-400E-B0DB-6DCBEBBF3551}" destId="{FFE7C18B-FAB6-429A-A50D-FA35751BC29E}" srcOrd="4" destOrd="0" presId="urn:microsoft.com/office/officeart/2005/8/layout/radial6"/>
    <dgm:cxn modelId="{EB679529-A142-40E3-9A44-DE56A205030C}" type="presParOf" srcId="{6CEF4391-CC70-400E-B0DB-6DCBEBBF3551}" destId="{3BE683D7-84FB-4E26-9555-8CB3925FFAAD}" srcOrd="5" destOrd="0" presId="urn:microsoft.com/office/officeart/2005/8/layout/radial6"/>
    <dgm:cxn modelId="{04338283-1449-451E-B1BD-58AC817E5518}" type="presParOf" srcId="{6CEF4391-CC70-400E-B0DB-6DCBEBBF3551}" destId="{EBC0BCCA-5AFB-4A87-90CC-DA65E05355CA}" srcOrd="6" destOrd="0" presId="urn:microsoft.com/office/officeart/2005/8/layout/radial6"/>
    <dgm:cxn modelId="{E6F5C177-2DD6-4274-B2A9-3D578FA3960F}" type="presParOf" srcId="{6CEF4391-CC70-400E-B0DB-6DCBEBBF3551}" destId="{AAD5ECFD-214D-469B-84AF-9C3E75DEC933}" srcOrd="7" destOrd="0" presId="urn:microsoft.com/office/officeart/2005/8/layout/radial6"/>
    <dgm:cxn modelId="{20468436-9D26-472E-9094-625CADF7F9A3}" type="presParOf" srcId="{6CEF4391-CC70-400E-B0DB-6DCBEBBF3551}" destId="{2E1A9210-6AAA-4E5D-BDB1-6A48354D9F10}" srcOrd="8" destOrd="0" presId="urn:microsoft.com/office/officeart/2005/8/layout/radial6"/>
    <dgm:cxn modelId="{C25BA4CC-ACD7-44C9-AE49-F46F3A6CA50A}" type="presParOf" srcId="{6CEF4391-CC70-400E-B0DB-6DCBEBBF3551}" destId="{505BE19C-F58A-4E35-84DC-5E74B3CF76FC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44DF95-0845-49E7-AB64-BDB7EFD808DE}" type="doc">
      <dgm:prSet loTypeId="urn:microsoft.com/office/officeart/2005/8/layout/radial5" loCatId="cycle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ru-RU"/>
        </a:p>
      </dgm:t>
    </dgm:pt>
    <dgm:pt modelId="{6564CB38-566A-482A-8903-9A0DA46F576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Спортивно-оздоровительные мероприятия «Зарядись позитивом»</a:t>
          </a:r>
          <a:endParaRPr lang="ru-RU" dirty="0">
            <a:solidFill>
              <a:schemeClr val="tx1"/>
            </a:solidFill>
          </a:endParaRPr>
        </a:p>
      </dgm:t>
    </dgm:pt>
    <dgm:pt modelId="{03C38455-8214-4905-9757-CD84B72A2E7E}" type="parTrans" cxnId="{676D7D7A-DAB2-483D-AFDD-AE5D917144AB}">
      <dgm:prSet/>
      <dgm:spPr/>
      <dgm:t>
        <a:bodyPr/>
        <a:lstStyle/>
        <a:p>
          <a:endParaRPr lang="ru-RU"/>
        </a:p>
      </dgm:t>
    </dgm:pt>
    <dgm:pt modelId="{4F732172-3202-4786-9CE1-0CD10B91E55C}" type="sibTrans" cxnId="{676D7D7A-DAB2-483D-AFDD-AE5D917144AB}">
      <dgm:prSet/>
      <dgm:spPr/>
      <dgm:t>
        <a:bodyPr/>
        <a:lstStyle/>
        <a:p>
          <a:endParaRPr lang="ru-RU"/>
        </a:p>
      </dgm:t>
    </dgm:pt>
    <dgm:pt modelId="{0289569C-9749-4FF2-BD49-B068FE216D01}">
      <dgm:prSet phldrT="[Текст]"/>
      <dgm:spPr/>
      <dgm:t>
        <a:bodyPr/>
        <a:lstStyle/>
        <a:p>
          <a:r>
            <a:rPr lang="ru-RU" dirty="0" smtClean="0"/>
            <a:t>Общежитие ГБПОУ СО «Сызранский медико-гуманитарный колледж»</a:t>
          </a:r>
          <a:endParaRPr lang="ru-RU" dirty="0"/>
        </a:p>
      </dgm:t>
    </dgm:pt>
    <dgm:pt modelId="{E5F122DA-2EE1-40B6-9F47-99E36D55144B}" type="parTrans" cxnId="{9FC1A1AF-9DF2-4452-BD8E-EC8A1103D746}">
      <dgm:prSet/>
      <dgm:spPr/>
      <dgm:t>
        <a:bodyPr/>
        <a:lstStyle/>
        <a:p>
          <a:endParaRPr lang="ru-RU"/>
        </a:p>
      </dgm:t>
    </dgm:pt>
    <dgm:pt modelId="{52CA8AB9-2BF7-4FE1-BCD9-0B6CA82F7B54}" type="sibTrans" cxnId="{9FC1A1AF-9DF2-4452-BD8E-EC8A1103D746}">
      <dgm:prSet/>
      <dgm:spPr/>
      <dgm:t>
        <a:bodyPr/>
        <a:lstStyle/>
        <a:p>
          <a:endParaRPr lang="ru-RU"/>
        </a:p>
      </dgm:t>
    </dgm:pt>
    <dgm:pt modelId="{D00CEE3C-AC97-4D14-8C35-B25C2F124CB7}">
      <dgm:prSet phldrT="[Текст]"/>
      <dgm:spPr/>
      <dgm:t>
        <a:bodyPr/>
        <a:lstStyle/>
        <a:p>
          <a:r>
            <a:rPr lang="ru-RU" dirty="0" smtClean="0"/>
            <a:t>Общежитие ГБПОУ СО «Губернский колледж г. Сызрани»</a:t>
          </a:r>
          <a:endParaRPr lang="ru-RU" dirty="0"/>
        </a:p>
      </dgm:t>
    </dgm:pt>
    <dgm:pt modelId="{900BEA23-5A35-4F77-8793-2983869430B0}" type="parTrans" cxnId="{5CC282C8-D2EB-4475-BB0C-E98B44E97A8B}">
      <dgm:prSet/>
      <dgm:spPr/>
      <dgm:t>
        <a:bodyPr/>
        <a:lstStyle/>
        <a:p>
          <a:endParaRPr lang="ru-RU"/>
        </a:p>
      </dgm:t>
    </dgm:pt>
    <dgm:pt modelId="{5D255FC7-1B31-4433-8DA5-A1A33B2EA3A9}" type="sibTrans" cxnId="{5CC282C8-D2EB-4475-BB0C-E98B44E97A8B}">
      <dgm:prSet/>
      <dgm:spPr/>
      <dgm:t>
        <a:bodyPr/>
        <a:lstStyle/>
        <a:p>
          <a:endParaRPr lang="ru-RU"/>
        </a:p>
      </dgm:t>
    </dgm:pt>
    <dgm:pt modelId="{13182B38-CE79-441C-92C7-810DDD63283F}">
      <dgm:prSet phldrT="[Текст]"/>
      <dgm:spPr/>
      <dgm:t>
        <a:bodyPr/>
        <a:lstStyle/>
        <a:p>
          <a:r>
            <a:rPr lang="ru-RU" dirty="0" smtClean="0"/>
            <a:t>Общежитие  ГБПОУ  СО «Сызранский Политехнический колледж»</a:t>
          </a:r>
          <a:endParaRPr lang="ru-RU" dirty="0"/>
        </a:p>
      </dgm:t>
    </dgm:pt>
    <dgm:pt modelId="{8D4702A5-BC56-42B5-9125-2F624C29FC1D}" type="parTrans" cxnId="{65E90A77-5546-4E47-999B-113C841A1C6B}">
      <dgm:prSet/>
      <dgm:spPr/>
      <dgm:t>
        <a:bodyPr/>
        <a:lstStyle/>
        <a:p>
          <a:endParaRPr lang="ru-RU"/>
        </a:p>
      </dgm:t>
    </dgm:pt>
    <dgm:pt modelId="{B5ECB970-7BE7-476F-B56F-F6AB6504D761}" type="sibTrans" cxnId="{65E90A77-5546-4E47-999B-113C841A1C6B}">
      <dgm:prSet/>
      <dgm:spPr/>
      <dgm:t>
        <a:bodyPr/>
        <a:lstStyle/>
        <a:p>
          <a:endParaRPr lang="ru-RU"/>
        </a:p>
      </dgm:t>
    </dgm:pt>
    <dgm:pt modelId="{9F084B97-2956-447A-A323-592C9F1C8D32}" type="pres">
      <dgm:prSet presAssocID="{8F44DF95-0845-49E7-AB64-BDB7EFD808D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31E4FC-24C7-43D9-B850-EF3F06C88BC4}" type="pres">
      <dgm:prSet presAssocID="{6564CB38-566A-482A-8903-9A0DA46F576A}" presName="centerShape" presStyleLbl="node0" presStyleIdx="0" presStyleCnt="1" custScaleX="166320" custScaleY="156784"/>
      <dgm:spPr/>
      <dgm:t>
        <a:bodyPr/>
        <a:lstStyle/>
        <a:p>
          <a:endParaRPr lang="ru-RU"/>
        </a:p>
      </dgm:t>
    </dgm:pt>
    <dgm:pt modelId="{40EED162-1EA5-4F10-94A0-F5DB5C5492E0}" type="pres">
      <dgm:prSet presAssocID="{E5F122DA-2EE1-40B6-9F47-99E36D55144B}" presName="parTrans" presStyleLbl="sibTrans2D1" presStyleIdx="0" presStyleCnt="3"/>
      <dgm:spPr/>
      <dgm:t>
        <a:bodyPr/>
        <a:lstStyle/>
        <a:p>
          <a:endParaRPr lang="ru-RU"/>
        </a:p>
      </dgm:t>
    </dgm:pt>
    <dgm:pt modelId="{BE7C0AB9-E9B4-449F-AF57-875F6C93B17E}" type="pres">
      <dgm:prSet presAssocID="{E5F122DA-2EE1-40B6-9F47-99E36D55144B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CC0F8DF9-FC67-4687-82CD-E4816AFCAEF7}" type="pres">
      <dgm:prSet presAssocID="{0289569C-9749-4FF2-BD49-B068FE216D0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FE89A7-5E82-45E2-B031-B6A7AE085919}" type="pres">
      <dgm:prSet presAssocID="{900BEA23-5A35-4F77-8793-2983869430B0}" presName="parTrans" presStyleLbl="sibTrans2D1" presStyleIdx="1" presStyleCnt="3"/>
      <dgm:spPr/>
      <dgm:t>
        <a:bodyPr/>
        <a:lstStyle/>
        <a:p>
          <a:endParaRPr lang="ru-RU"/>
        </a:p>
      </dgm:t>
    </dgm:pt>
    <dgm:pt modelId="{F1F92390-CB19-48DB-990F-78D54D80FB38}" type="pres">
      <dgm:prSet presAssocID="{900BEA23-5A35-4F77-8793-2983869430B0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8FD467AD-BD2F-4B37-9242-0E287B52C96F}" type="pres">
      <dgm:prSet presAssocID="{D00CEE3C-AC97-4D14-8C35-B25C2F124CB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11E587-8992-4ACA-A807-990B44F8C171}" type="pres">
      <dgm:prSet presAssocID="{8D4702A5-BC56-42B5-9125-2F624C29FC1D}" presName="parTrans" presStyleLbl="sibTrans2D1" presStyleIdx="2" presStyleCnt="3"/>
      <dgm:spPr/>
      <dgm:t>
        <a:bodyPr/>
        <a:lstStyle/>
        <a:p>
          <a:endParaRPr lang="ru-RU"/>
        </a:p>
      </dgm:t>
    </dgm:pt>
    <dgm:pt modelId="{C00991A7-9F8D-4F7B-A1A9-1E543E30B987}" type="pres">
      <dgm:prSet presAssocID="{8D4702A5-BC56-42B5-9125-2F624C29FC1D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1710EA1C-4156-4D5B-B792-50D4501BBB2E}" type="pres">
      <dgm:prSet presAssocID="{13182B38-CE79-441C-92C7-810DDD63283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2AB4F7-811B-443F-A21D-CBFEDC14A4C9}" type="presOf" srcId="{900BEA23-5A35-4F77-8793-2983869430B0}" destId="{F1F92390-CB19-48DB-990F-78D54D80FB38}" srcOrd="1" destOrd="0" presId="urn:microsoft.com/office/officeart/2005/8/layout/radial5"/>
    <dgm:cxn modelId="{676D7D7A-DAB2-483D-AFDD-AE5D917144AB}" srcId="{8F44DF95-0845-49E7-AB64-BDB7EFD808DE}" destId="{6564CB38-566A-482A-8903-9A0DA46F576A}" srcOrd="0" destOrd="0" parTransId="{03C38455-8214-4905-9757-CD84B72A2E7E}" sibTransId="{4F732172-3202-4786-9CE1-0CD10B91E55C}"/>
    <dgm:cxn modelId="{883EE080-CD3B-45A1-BBC5-EC83D9CF884C}" type="presOf" srcId="{13182B38-CE79-441C-92C7-810DDD63283F}" destId="{1710EA1C-4156-4D5B-B792-50D4501BBB2E}" srcOrd="0" destOrd="0" presId="urn:microsoft.com/office/officeart/2005/8/layout/radial5"/>
    <dgm:cxn modelId="{AA49CEEC-802B-4CEF-904A-0B33F4CDF6AE}" type="presOf" srcId="{8D4702A5-BC56-42B5-9125-2F624C29FC1D}" destId="{E211E587-8992-4ACA-A807-990B44F8C171}" srcOrd="0" destOrd="0" presId="urn:microsoft.com/office/officeart/2005/8/layout/radial5"/>
    <dgm:cxn modelId="{65E90A77-5546-4E47-999B-113C841A1C6B}" srcId="{6564CB38-566A-482A-8903-9A0DA46F576A}" destId="{13182B38-CE79-441C-92C7-810DDD63283F}" srcOrd="2" destOrd="0" parTransId="{8D4702A5-BC56-42B5-9125-2F624C29FC1D}" sibTransId="{B5ECB970-7BE7-476F-B56F-F6AB6504D761}"/>
    <dgm:cxn modelId="{70FE9F50-808B-41FA-8FEC-C2A4D44DE9B4}" type="presOf" srcId="{8D4702A5-BC56-42B5-9125-2F624C29FC1D}" destId="{C00991A7-9F8D-4F7B-A1A9-1E543E30B987}" srcOrd="1" destOrd="0" presId="urn:microsoft.com/office/officeart/2005/8/layout/radial5"/>
    <dgm:cxn modelId="{578B6D9C-0019-4375-B258-E4495566D6ED}" type="presOf" srcId="{D00CEE3C-AC97-4D14-8C35-B25C2F124CB7}" destId="{8FD467AD-BD2F-4B37-9242-0E287B52C96F}" srcOrd="0" destOrd="0" presId="urn:microsoft.com/office/officeart/2005/8/layout/radial5"/>
    <dgm:cxn modelId="{F7F76352-1F66-49CC-9A9F-DF50E1A5380A}" type="presOf" srcId="{6564CB38-566A-482A-8903-9A0DA46F576A}" destId="{B331E4FC-24C7-43D9-B850-EF3F06C88BC4}" srcOrd="0" destOrd="0" presId="urn:microsoft.com/office/officeart/2005/8/layout/radial5"/>
    <dgm:cxn modelId="{5CC282C8-D2EB-4475-BB0C-E98B44E97A8B}" srcId="{6564CB38-566A-482A-8903-9A0DA46F576A}" destId="{D00CEE3C-AC97-4D14-8C35-B25C2F124CB7}" srcOrd="1" destOrd="0" parTransId="{900BEA23-5A35-4F77-8793-2983869430B0}" sibTransId="{5D255FC7-1B31-4433-8DA5-A1A33B2EA3A9}"/>
    <dgm:cxn modelId="{24362600-B8CF-4C35-AC35-9562E1F40A07}" type="presOf" srcId="{E5F122DA-2EE1-40B6-9F47-99E36D55144B}" destId="{40EED162-1EA5-4F10-94A0-F5DB5C5492E0}" srcOrd="0" destOrd="0" presId="urn:microsoft.com/office/officeart/2005/8/layout/radial5"/>
    <dgm:cxn modelId="{E32FE02A-2AA7-4C34-AB82-D200286DBCE0}" type="presOf" srcId="{900BEA23-5A35-4F77-8793-2983869430B0}" destId="{D2FE89A7-5E82-45E2-B031-B6A7AE085919}" srcOrd="0" destOrd="0" presId="urn:microsoft.com/office/officeart/2005/8/layout/radial5"/>
    <dgm:cxn modelId="{6C53B1BD-DEE4-4320-BC01-E410FB019F81}" type="presOf" srcId="{0289569C-9749-4FF2-BD49-B068FE216D01}" destId="{CC0F8DF9-FC67-4687-82CD-E4816AFCAEF7}" srcOrd="0" destOrd="0" presId="urn:microsoft.com/office/officeart/2005/8/layout/radial5"/>
    <dgm:cxn modelId="{3436B652-2095-42B3-9E37-96C96F0FC9EB}" type="presOf" srcId="{E5F122DA-2EE1-40B6-9F47-99E36D55144B}" destId="{BE7C0AB9-E9B4-449F-AF57-875F6C93B17E}" srcOrd="1" destOrd="0" presId="urn:microsoft.com/office/officeart/2005/8/layout/radial5"/>
    <dgm:cxn modelId="{9FC1A1AF-9DF2-4452-BD8E-EC8A1103D746}" srcId="{6564CB38-566A-482A-8903-9A0DA46F576A}" destId="{0289569C-9749-4FF2-BD49-B068FE216D01}" srcOrd="0" destOrd="0" parTransId="{E5F122DA-2EE1-40B6-9F47-99E36D55144B}" sibTransId="{52CA8AB9-2BF7-4FE1-BCD9-0B6CA82F7B54}"/>
    <dgm:cxn modelId="{1885C738-619F-470B-86C9-C9B57A15930A}" type="presOf" srcId="{8F44DF95-0845-49E7-AB64-BDB7EFD808DE}" destId="{9F084B97-2956-447A-A323-592C9F1C8D32}" srcOrd="0" destOrd="0" presId="urn:microsoft.com/office/officeart/2005/8/layout/radial5"/>
    <dgm:cxn modelId="{9E5E1B3C-E2C2-4237-9929-F036D69D2C5D}" type="presParOf" srcId="{9F084B97-2956-447A-A323-592C9F1C8D32}" destId="{B331E4FC-24C7-43D9-B850-EF3F06C88BC4}" srcOrd="0" destOrd="0" presId="urn:microsoft.com/office/officeart/2005/8/layout/radial5"/>
    <dgm:cxn modelId="{CD9110B6-CB3C-4632-A1DB-1991F354B5DD}" type="presParOf" srcId="{9F084B97-2956-447A-A323-592C9F1C8D32}" destId="{40EED162-1EA5-4F10-94A0-F5DB5C5492E0}" srcOrd="1" destOrd="0" presId="urn:microsoft.com/office/officeart/2005/8/layout/radial5"/>
    <dgm:cxn modelId="{86BEF31F-0A9C-49D2-A0E5-59B3D0005A25}" type="presParOf" srcId="{40EED162-1EA5-4F10-94A0-F5DB5C5492E0}" destId="{BE7C0AB9-E9B4-449F-AF57-875F6C93B17E}" srcOrd="0" destOrd="0" presId="urn:microsoft.com/office/officeart/2005/8/layout/radial5"/>
    <dgm:cxn modelId="{342E0DF5-1135-47C4-A8ED-82821D0A1ADB}" type="presParOf" srcId="{9F084B97-2956-447A-A323-592C9F1C8D32}" destId="{CC0F8DF9-FC67-4687-82CD-E4816AFCAEF7}" srcOrd="2" destOrd="0" presId="urn:microsoft.com/office/officeart/2005/8/layout/radial5"/>
    <dgm:cxn modelId="{EDDD52E9-6DF3-4D3F-8809-8F6FDFC6D3A0}" type="presParOf" srcId="{9F084B97-2956-447A-A323-592C9F1C8D32}" destId="{D2FE89A7-5E82-45E2-B031-B6A7AE085919}" srcOrd="3" destOrd="0" presId="urn:microsoft.com/office/officeart/2005/8/layout/radial5"/>
    <dgm:cxn modelId="{B4608D2D-DE01-4194-8995-40D6FD01D81A}" type="presParOf" srcId="{D2FE89A7-5E82-45E2-B031-B6A7AE085919}" destId="{F1F92390-CB19-48DB-990F-78D54D80FB38}" srcOrd="0" destOrd="0" presId="urn:microsoft.com/office/officeart/2005/8/layout/radial5"/>
    <dgm:cxn modelId="{3609064E-9BD7-4DFC-8226-02F41BF66EBF}" type="presParOf" srcId="{9F084B97-2956-447A-A323-592C9F1C8D32}" destId="{8FD467AD-BD2F-4B37-9242-0E287B52C96F}" srcOrd="4" destOrd="0" presId="urn:microsoft.com/office/officeart/2005/8/layout/radial5"/>
    <dgm:cxn modelId="{052566B5-DA9E-4B3D-B5C4-1DB3CBCE390D}" type="presParOf" srcId="{9F084B97-2956-447A-A323-592C9F1C8D32}" destId="{E211E587-8992-4ACA-A807-990B44F8C171}" srcOrd="5" destOrd="0" presId="urn:microsoft.com/office/officeart/2005/8/layout/radial5"/>
    <dgm:cxn modelId="{E6C908BB-0522-428C-A900-0E21B03FFF60}" type="presParOf" srcId="{E211E587-8992-4ACA-A807-990B44F8C171}" destId="{C00991A7-9F8D-4F7B-A1A9-1E543E30B987}" srcOrd="0" destOrd="0" presId="urn:microsoft.com/office/officeart/2005/8/layout/radial5"/>
    <dgm:cxn modelId="{35C21CB8-8227-4ED0-9F52-4FA34D481E44}" type="presParOf" srcId="{9F084B97-2956-447A-A323-592C9F1C8D32}" destId="{1710EA1C-4156-4D5B-B792-50D4501BBB2E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B1E741-E65B-46D0-B323-230F5717752A}" type="doc">
      <dgm:prSet loTypeId="urn:microsoft.com/office/officeart/2005/8/layout/radial3" loCatId="cycle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50D664F0-E825-4590-8AE0-BE9C57276AD9}">
      <dgm:prSet phldrT="[Текст]"/>
      <dgm:spPr/>
      <dgm:t>
        <a:bodyPr/>
        <a:lstStyle/>
        <a:p>
          <a:r>
            <a:rPr lang="ru-RU" b="1" i="0" dirty="0" smtClean="0">
              <a:ln w="11430"/>
              <a:solidFill>
                <a:srgbClr val="C00000"/>
              </a:solidFill>
              <a:effectLst/>
            </a:rPr>
            <a:t>Реализация проектов социально ориентированных некоммерческих организаций по итогам конкурса на субсидии из бюджета городского округа Сызрань на организацию работы с детьми и подростками по месту жительства</a:t>
          </a:r>
          <a:endParaRPr lang="ru-RU" i="0" dirty="0">
            <a:solidFill>
              <a:srgbClr val="C00000"/>
            </a:solidFill>
            <a:effectLst/>
          </a:endParaRPr>
        </a:p>
      </dgm:t>
    </dgm:pt>
    <dgm:pt modelId="{E3989DDB-1B29-4DF4-A921-7B54DC66CB9F}" type="parTrans" cxnId="{4B315A44-0B27-4F12-8324-F46AD9DA4968}">
      <dgm:prSet/>
      <dgm:spPr/>
      <dgm:t>
        <a:bodyPr/>
        <a:lstStyle/>
        <a:p>
          <a:endParaRPr lang="ru-RU"/>
        </a:p>
      </dgm:t>
    </dgm:pt>
    <dgm:pt modelId="{4AA480E4-F7EF-4E0F-BB81-C65C3EDA6D83}" type="sibTrans" cxnId="{4B315A44-0B27-4F12-8324-F46AD9DA4968}">
      <dgm:prSet/>
      <dgm:spPr/>
      <dgm:t>
        <a:bodyPr/>
        <a:lstStyle/>
        <a:p>
          <a:endParaRPr lang="ru-RU"/>
        </a:p>
      </dgm:t>
    </dgm:pt>
    <dgm:pt modelId="{5829FFED-D106-470C-9BE0-6DBC7936DB46}">
      <dgm:prSet phldrT="[Текст]" custT="1"/>
      <dgm:spPr/>
      <dgm:t>
        <a:bodyPr/>
        <a:lstStyle/>
        <a:p>
          <a:r>
            <a:rPr lang="ru-RU" sz="1500" b="1" dirty="0" smtClean="0"/>
            <a:t>СГМОО«Лидер»</a:t>
          </a:r>
        </a:p>
        <a:p>
          <a:r>
            <a:rPr lang="ru-RU" sz="1500" b="1" dirty="0" smtClean="0"/>
            <a:t> </a:t>
          </a:r>
          <a:r>
            <a:rPr lang="ru-RU" sz="1200" b="1" dirty="0" smtClean="0"/>
            <a:t>«Волонтеры Победы – на благо родному городу»  </a:t>
          </a:r>
        </a:p>
        <a:p>
          <a:r>
            <a:rPr lang="ru-RU" sz="1200" b="1" dirty="0" smtClean="0"/>
            <a:t>Общий охват волонтеров -  свыше 500 чел.</a:t>
          </a:r>
          <a:endParaRPr lang="ru-RU" sz="1200" dirty="0"/>
        </a:p>
      </dgm:t>
    </dgm:pt>
    <dgm:pt modelId="{F12BF71E-0B93-45DB-B04A-77E4B381275B}" type="parTrans" cxnId="{367FE1BA-F340-437E-9493-DDA23639BF6D}">
      <dgm:prSet/>
      <dgm:spPr/>
      <dgm:t>
        <a:bodyPr/>
        <a:lstStyle/>
        <a:p>
          <a:endParaRPr lang="ru-RU"/>
        </a:p>
      </dgm:t>
    </dgm:pt>
    <dgm:pt modelId="{CF67C7AB-9E30-430C-829D-ED6457272FFC}" type="sibTrans" cxnId="{367FE1BA-F340-437E-9493-DDA23639BF6D}">
      <dgm:prSet/>
      <dgm:spPr/>
      <dgm:t>
        <a:bodyPr/>
        <a:lstStyle/>
        <a:p>
          <a:endParaRPr lang="ru-RU"/>
        </a:p>
      </dgm:t>
    </dgm:pt>
    <dgm:pt modelId="{1E3E6F2D-BB70-4BFA-BB9C-5205ECC4A890}">
      <dgm:prSet phldrT="[Текст]" custT="1"/>
      <dgm:spPr/>
      <dgm:t>
        <a:bodyPr/>
        <a:lstStyle/>
        <a:p>
          <a:r>
            <a:rPr lang="ru-RU" sz="1500" b="1" dirty="0" smtClean="0"/>
            <a:t>ООИК «Виктория» </a:t>
          </a:r>
          <a:r>
            <a:rPr lang="ru-RU" sz="1200" b="1" dirty="0" smtClean="0"/>
            <a:t>«Проведем летние каникулы активно, спортивно и полезно»</a:t>
          </a:r>
        </a:p>
        <a:p>
          <a:r>
            <a:rPr lang="ru-RU" sz="1200" b="1" dirty="0" smtClean="0"/>
            <a:t>Работой охвачено около</a:t>
          </a:r>
          <a:r>
            <a:rPr lang="ru-RU" sz="1200" dirty="0" smtClean="0"/>
            <a:t> </a:t>
          </a:r>
          <a:r>
            <a:rPr lang="ru-RU" sz="1200" b="1" dirty="0" smtClean="0"/>
            <a:t>900 ребят</a:t>
          </a:r>
        </a:p>
        <a:p>
          <a:endParaRPr lang="ru-RU" sz="1200" dirty="0"/>
        </a:p>
      </dgm:t>
    </dgm:pt>
    <dgm:pt modelId="{94A9613C-086F-44DD-8541-B26BE819DCE9}" type="parTrans" cxnId="{129CC8F1-2956-4A34-A3FC-BB40BEDB4B6D}">
      <dgm:prSet/>
      <dgm:spPr/>
      <dgm:t>
        <a:bodyPr/>
        <a:lstStyle/>
        <a:p>
          <a:endParaRPr lang="ru-RU"/>
        </a:p>
      </dgm:t>
    </dgm:pt>
    <dgm:pt modelId="{B7CFD529-2BE2-48CA-A6FC-4361CB015556}" type="sibTrans" cxnId="{129CC8F1-2956-4A34-A3FC-BB40BEDB4B6D}">
      <dgm:prSet/>
      <dgm:spPr/>
      <dgm:t>
        <a:bodyPr/>
        <a:lstStyle/>
        <a:p>
          <a:endParaRPr lang="ru-RU"/>
        </a:p>
      </dgm:t>
    </dgm:pt>
    <dgm:pt modelId="{62F53D25-83E5-47A5-B5BF-3F3328AFAD62}">
      <dgm:prSet phldrT="[Текст]" custT="1"/>
      <dgm:spPr/>
      <dgm:t>
        <a:bodyPr/>
        <a:lstStyle/>
        <a:p>
          <a:r>
            <a:rPr lang="ru-RU" sz="1500" b="1" dirty="0" smtClean="0"/>
            <a:t>СРОО «Оперативные отряды» </a:t>
          </a:r>
        </a:p>
        <a:p>
          <a:r>
            <a:rPr lang="ru-RU" sz="1200" b="1" dirty="0" smtClean="0"/>
            <a:t>«Край наш - дружная семья»</a:t>
          </a:r>
        </a:p>
        <a:p>
          <a:r>
            <a:rPr lang="ru-RU" sz="1200" b="1" dirty="0" smtClean="0"/>
            <a:t>Количество</a:t>
          </a:r>
          <a:r>
            <a:rPr lang="ru-RU" sz="1200" dirty="0" smtClean="0"/>
            <a:t> </a:t>
          </a:r>
          <a:r>
            <a:rPr lang="ru-RU" sz="1200" b="1" dirty="0" smtClean="0"/>
            <a:t>участников мастер-классов – до 500 чел</a:t>
          </a:r>
          <a:r>
            <a:rPr lang="ru-RU" sz="1200" dirty="0" smtClean="0"/>
            <a:t>., </a:t>
          </a:r>
          <a:r>
            <a:rPr lang="ru-RU" sz="1200" b="1" dirty="0" err="1" smtClean="0"/>
            <a:t>благополучателей</a:t>
          </a:r>
          <a:r>
            <a:rPr lang="ru-RU" sz="1200" b="1" dirty="0" smtClean="0"/>
            <a:t> </a:t>
          </a:r>
          <a:r>
            <a:rPr lang="ru-RU" sz="1200" dirty="0" smtClean="0"/>
            <a:t>– </a:t>
          </a:r>
          <a:r>
            <a:rPr lang="ru-RU" sz="1200" b="1" dirty="0" smtClean="0"/>
            <a:t>до 1500 чел.</a:t>
          </a:r>
          <a:endParaRPr lang="ru-RU" sz="1200" dirty="0"/>
        </a:p>
      </dgm:t>
    </dgm:pt>
    <dgm:pt modelId="{1C26E483-AFCA-47CA-84C5-2FAE911CC547}" type="parTrans" cxnId="{D2103B3B-B916-4787-9B73-2844054414A6}">
      <dgm:prSet/>
      <dgm:spPr/>
      <dgm:t>
        <a:bodyPr/>
        <a:lstStyle/>
        <a:p>
          <a:endParaRPr lang="ru-RU"/>
        </a:p>
      </dgm:t>
    </dgm:pt>
    <dgm:pt modelId="{D17E1854-86BC-4331-8668-7E36FDBA4657}" type="sibTrans" cxnId="{D2103B3B-B916-4787-9B73-2844054414A6}">
      <dgm:prSet/>
      <dgm:spPr/>
      <dgm:t>
        <a:bodyPr/>
        <a:lstStyle/>
        <a:p>
          <a:endParaRPr lang="ru-RU"/>
        </a:p>
      </dgm:t>
    </dgm:pt>
    <dgm:pt modelId="{8E1567CA-712E-4E94-B3A0-0E17EA2D9A7E}">
      <dgm:prSet phldrT="[Текст]" custT="1"/>
      <dgm:spPr/>
      <dgm:t>
        <a:bodyPr/>
        <a:lstStyle/>
        <a:p>
          <a:r>
            <a:rPr lang="ru-RU" sz="1500" b="1" dirty="0" smtClean="0"/>
            <a:t>МООИК «Сила воли» </a:t>
          </a:r>
        </a:p>
        <a:p>
          <a:r>
            <a:rPr lang="ru-RU" sz="1200" b="1" dirty="0" smtClean="0"/>
            <a:t>«Мы вместе»</a:t>
          </a:r>
        </a:p>
        <a:p>
          <a:r>
            <a:rPr lang="ru-RU" sz="1200" b="1" dirty="0" smtClean="0"/>
            <a:t>Количество волонтеров – 30 чел., Количество участников – около 250 чел.</a:t>
          </a:r>
          <a:endParaRPr lang="ru-RU" sz="1200" dirty="0"/>
        </a:p>
      </dgm:t>
    </dgm:pt>
    <dgm:pt modelId="{FAF1B69C-6D78-43A6-ABCD-856CC0A16957}" type="parTrans" cxnId="{BF92F9CC-77A4-4D93-9C12-ABB6D17AA103}">
      <dgm:prSet/>
      <dgm:spPr/>
      <dgm:t>
        <a:bodyPr/>
        <a:lstStyle/>
        <a:p>
          <a:endParaRPr lang="ru-RU"/>
        </a:p>
      </dgm:t>
    </dgm:pt>
    <dgm:pt modelId="{392A2BF9-06FA-4E32-8F95-FC2E0C307D4A}" type="sibTrans" cxnId="{BF92F9CC-77A4-4D93-9C12-ABB6D17AA103}">
      <dgm:prSet/>
      <dgm:spPr/>
      <dgm:t>
        <a:bodyPr/>
        <a:lstStyle/>
        <a:p>
          <a:endParaRPr lang="ru-RU"/>
        </a:p>
      </dgm:t>
    </dgm:pt>
    <dgm:pt modelId="{239C9155-79A2-4CA4-BA24-F5FC851867F4}">
      <dgm:prSet phldrT="[Текст]" custT="1"/>
      <dgm:spPr/>
      <dgm:t>
        <a:bodyPr/>
        <a:lstStyle/>
        <a:p>
          <a:r>
            <a:rPr lang="ru-RU" sz="1500" b="1" dirty="0" smtClean="0"/>
            <a:t>ОО «Пенсионеры нашего города </a:t>
          </a:r>
        </a:p>
        <a:p>
          <a:r>
            <a:rPr lang="ru-RU" sz="1300" b="1" dirty="0" smtClean="0"/>
            <a:t>«Наш дом. Наш двор. Наш город. Моя Отчизна !» </a:t>
          </a:r>
        </a:p>
        <a:p>
          <a:r>
            <a:rPr lang="ru-RU" sz="1300" b="1" dirty="0" smtClean="0"/>
            <a:t>Общий охват по проекту - 700 чел.</a:t>
          </a:r>
          <a:endParaRPr lang="ru-RU" sz="1300" dirty="0"/>
        </a:p>
      </dgm:t>
    </dgm:pt>
    <dgm:pt modelId="{C260460A-2570-4031-8080-22C585990ED6}" type="parTrans" cxnId="{F56E7CD7-EF3B-4673-9510-F7121662ADFC}">
      <dgm:prSet/>
      <dgm:spPr/>
      <dgm:t>
        <a:bodyPr/>
        <a:lstStyle/>
        <a:p>
          <a:endParaRPr lang="ru-RU"/>
        </a:p>
      </dgm:t>
    </dgm:pt>
    <dgm:pt modelId="{916F9E71-FA13-47A1-B22B-6F19D61E96DE}" type="sibTrans" cxnId="{F56E7CD7-EF3B-4673-9510-F7121662ADFC}">
      <dgm:prSet/>
      <dgm:spPr/>
      <dgm:t>
        <a:bodyPr/>
        <a:lstStyle/>
        <a:p>
          <a:endParaRPr lang="ru-RU"/>
        </a:p>
      </dgm:t>
    </dgm:pt>
    <dgm:pt modelId="{010B3B6A-4052-4D67-B92C-793B3E91FB6B}" type="pres">
      <dgm:prSet presAssocID="{59B1E741-E65B-46D0-B323-230F5717752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E49D42-F0F6-4255-8154-BE2BC1688713}" type="pres">
      <dgm:prSet presAssocID="{59B1E741-E65B-46D0-B323-230F5717752A}" presName="radial" presStyleCnt="0">
        <dgm:presLayoutVars>
          <dgm:animLvl val="ctr"/>
        </dgm:presLayoutVars>
      </dgm:prSet>
      <dgm:spPr/>
    </dgm:pt>
    <dgm:pt modelId="{09E19F5A-2E04-419C-BC66-7C34F9FEBBE5}" type="pres">
      <dgm:prSet presAssocID="{50D664F0-E825-4590-8AE0-BE9C57276AD9}" presName="centerShape" presStyleLbl="vennNode1" presStyleIdx="0" presStyleCnt="6"/>
      <dgm:spPr/>
      <dgm:t>
        <a:bodyPr/>
        <a:lstStyle/>
        <a:p>
          <a:endParaRPr lang="ru-RU"/>
        </a:p>
      </dgm:t>
    </dgm:pt>
    <dgm:pt modelId="{3EB52598-FB25-49CE-B6A5-B6D51D696A64}" type="pres">
      <dgm:prSet presAssocID="{5829FFED-D106-470C-9BE0-6DBC7936DB46}" presName="node" presStyleLbl="vennNode1" presStyleIdx="1" presStyleCnt="6" custScaleX="139160" custScaleY="139435" custRadScaleRad="101031" custRadScaleInc="7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FD95D8-53F8-4187-A422-E9A596A576D6}" type="pres">
      <dgm:prSet presAssocID="{1E3E6F2D-BB70-4BFA-BB9C-5205ECC4A890}" presName="node" presStyleLbl="vennNode1" presStyleIdx="2" presStyleCnt="6" custScaleX="134472" custScaleY="129579" custRadScaleRad="110076" custRadScaleInc="-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F2FA40-26F5-413E-8193-0B73E2CBCA2A}" type="pres">
      <dgm:prSet presAssocID="{62F53D25-83E5-47A5-B5BF-3F3328AFAD62}" presName="node" presStyleLbl="vennNode1" presStyleIdx="3" presStyleCnt="6" custScaleX="154306" custScaleY="136849" custRadScaleRad="115511" custRadScaleInc="-132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D30F7E-C6C8-484B-A2E2-3B38EBCB1C7F}" type="pres">
      <dgm:prSet presAssocID="{8E1567CA-712E-4E94-B3A0-0E17EA2D9A7E}" presName="node" presStyleLbl="vennNode1" presStyleIdx="4" presStyleCnt="6" custScaleX="137407" custScaleY="128749" custRadScaleRad="117293" custRadScaleInc="6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BFD6DE-C274-47AE-A859-C32ABE066A61}" type="pres">
      <dgm:prSet presAssocID="{239C9155-79A2-4CA4-BA24-F5FC851867F4}" presName="node" presStyleLbl="vennNode1" presStyleIdx="5" presStyleCnt="6" custScaleX="128149" custScaleY="1312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3C1112-BD04-4CE3-8333-258EE0597C6C}" type="presOf" srcId="{5829FFED-D106-470C-9BE0-6DBC7936DB46}" destId="{3EB52598-FB25-49CE-B6A5-B6D51D696A64}" srcOrd="0" destOrd="0" presId="urn:microsoft.com/office/officeart/2005/8/layout/radial3"/>
    <dgm:cxn modelId="{4B315A44-0B27-4F12-8324-F46AD9DA4968}" srcId="{59B1E741-E65B-46D0-B323-230F5717752A}" destId="{50D664F0-E825-4590-8AE0-BE9C57276AD9}" srcOrd="0" destOrd="0" parTransId="{E3989DDB-1B29-4DF4-A921-7B54DC66CB9F}" sibTransId="{4AA480E4-F7EF-4E0F-BB81-C65C3EDA6D83}"/>
    <dgm:cxn modelId="{D2103B3B-B916-4787-9B73-2844054414A6}" srcId="{50D664F0-E825-4590-8AE0-BE9C57276AD9}" destId="{62F53D25-83E5-47A5-B5BF-3F3328AFAD62}" srcOrd="2" destOrd="0" parTransId="{1C26E483-AFCA-47CA-84C5-2FAE911CC547}" sibTransId="{D17E1854-86BC-4331-8668-7E36FDBA4657}"/>
    <dgm:cxn modelId="{BF92F9CC-77A4-4D93-9C12-ABB6D17AA103}" srcId="{50D664F0-E825-4590-8AE0-BE9C57276AD9}" destId="{8E1567CA-712E-4E94-B3A0-0E17EA2D9A7E}" srcOrd="3" destOrd="0" parTransId="{FAF1B69C-6D78-43A6-ABCD-856CC0A16957}" sibTransId="{392A2BF9-06FA-4E32-8F95-FC2E0C307D4A}"/>
    <dgm:cxn modelId="{999731A9-EE91-4009-B743-C04BF8F0D3A2}" type="presOf" srcId="{8E1567CA-712E-4E94-B3A0-0E17EA2D9A7E}" destId="{82D30F7E-C6C8-484B-A2E2-3B38EBCB1C7F}" srcOrd="0" destOrd="0" presId="urn:microsoft.com/office/officeart/2005/8/layout/radial3"/>
    <dgm:cxn modelId="{F414DFB7-514B-4610-B617-2A1DAA24C6E0}" type="presOf" srcId="{239C9155-79A2-4CA4-BA24-F5FC851867F4}" destId="{E6BFD6DE-C274-47AE-A859-C32ABE066A61}" srcOrd="0" destOrd="0" presId="urn:microsoft.com/office/officeart/2005/8/layout/radial3"/>
    <dgm:cxn modelId="{129CC8F1-2956-4A34-A3FC-BB40BEDB4B6D}" srcId="{50D664F0-E825-4590-8AE0-BE9C57276AD9}" destId="{1E3E6F2D-BB70-4BFA-BB9C-5205ECC4A890}" srcOrd="1" destOrd="0" parTransId="{94A9613C-086F-44DD-8541-B26BE819DCE9}" sibTransId="{B7CFD529-2BE2-48CA-A6FC-4361CB015556}"/>
    <dgm:cxn modelId="{C2BFE210-75C8-4DDD-8495-3286D187EAA9}" type="presOf" srcId="{59B1E741-E65B-46D0-B323-230F5717752A}" destId="{010B3B6A-4052-4D67-B92C-793B3E91FB6B}" srcOrd="0" destOrd="0" presId="urn:microsoft.com/office/officeart/2005/8/layout/radial3"/>
    <dgm:cxn modelId="{96BCBB74-EE9C-4655-8900-8C8E88E0E49D}" type="presOf" srcId="{62F53D25-83E5-47A5-B5BF-3F3328AFAD62}" destId="{DFF2FA40-26F5-413E-8193-0B73E2CBCA2A}" srcOrd="0" destOrd="0" presId="urn:microsoft.com/office/officeart/2005/8/layout/radial3"/>
    <dgm:cxn modelId="{367FE1BA-F340-437E-9493-DDA23639BF6D}" srcId="{50D664F0-E825-4590-8AE0-BE9C57276AD9}" destId="{5829FFED-D106-470C-9BE0-6DBC7936DB46}" srcOrd="0" destOrd="0" parTransId="{F12BF71E-0B93-45DB-B04A-77E4B381275B}" sibTransId="{CF67C7AB-9E30-430C-829D-ED6457272FFC}"/>
    <dgm:cxn modelId="{1EDCFB9C-DCB3-4ABF-A68F-7DD0418FF419}" type="presOf" srcId="{1E3E6F2D-BB70-4BFA-BB9C-5205ECC4A890}" destId="{56FD95D8-53F8-4187-A422-E9A596A576D6}" srcOrd="0" destOrd="0" presId="urn:microsoft.com/office/officeart/2005/8/layout/radial3"/>
    <dgm:cxn modelId="{F56E7CD7-EF3B-4673-9510-F7121662ADFC}" srcId="{50D664F0-E825-4590-8AE0-BE9C57276AD9}" destId="{239C9155-79A2-4CA4-BA24-F5FC851867F4}" srcOrd="4" destOrd="0" parTransId="{C260460A-2570-4031-8080-22C585990ED6}" sibTransId="{916F9E71-FA13-47A1-B22B-6F19D61E96DE}"/>
    <dgm:cxn modelId="{C384ADAC-B8D0-4328-9EE6-018D480072E8}" type="presOf" srcId="{50D664F0-E825-4590-8AE0-BE9C57276AD9}" destId="{09E19F5A-2E04-419C-BC66-7C34F9FEBBE5}" srcOrd="0" destOrd="0" presId="urn:microsoft.com/office/officeart/2005/8/layout/radial3"/>
    <dgm:cxn modelId="{9932DA4F-74E8-496E-AF70-F52D5D8D2843}" type="presParOf" srcId="{010B3B6A-4052-4D67-B92C-793B3E91FB6B}" destId="{30E49D42-F0F6-4255-8154-BE2BC1688713}" srcOrd="0" destOrd="0" presId="urn:microsoft.com/office/officeart/2005/8/layout/radial3"/>
    <dgm:cxn modelId="{CA0426A1-EA34-4788-86AE-B449D5BCDCA0}" type="presParOf" srcId="{30E49D42-F0F6-4255-8154-BE2BC1688713}" destId="{09E19F5A-2E04-419C-BC66-7C34F9FEBBE5}" srcOrd="0" destOrd="0" presId="urn:microsoft.com/office/officeart/2005/8/layout/radial3"/>
    <dgm:cxn modelId="{1C95D31C-1433-4602-BC83-DF71CA1488F8}" type="presParOf" srcId="{30E49D42-F0F6-4255-8154-BE2BC1688713}" destId="{3EB52598-FB25-49CE-B6A5-B6D51D696A64}" srcOrd="1" destOrd="0" presId="urn:microsoft.com/office/officeart/2005/8/layout/radial3"/>
    <dgm:cxn modelId="{DF420418-A673-4C8C-9370-D88FCA1CAEAE}" type="presParOf" srcId="{30E49D42-F0F6-4255-8154-BE2BC1688713}" destId="{56FD95D8-53F8-4187-A422-E9A596A576D6}" srcOrd="2" destOrd="0" presId="urn:microsoft.com/office/officeart/2005/8/layout/radial3"/>
    <dgm:cxn modelId="{1E5EDBA5-1DB6-46C4-9BF8-A5CC0838F0B5}" type="presParOf" srcId="{30E49D42-F0F6-4255-8154-BE2BC1688713}" destId="{DFF2FA40-26F5-413E-8193-0B73E2CBCA2A}" srcOrd="3" destOrd="0" presId="urn:microsoft.com/office/officeart/2005/8/layout/radial3"/>
    <dgm:cxn modelId="{8FB2A785-CB81-4968-ACD8-EBE014930FD3}" type="presParOf" srcId="{30E49D42-F0F6-4255-8154-BE2BC1688713}" destId="{82D30F7E-C6C8-484B-A2E2-3B38EBCB1C7F}" srcOrd="4" destOrd="0" presId="urn:microsoft.com/office/officeart/2005/8/layout/radial3"/>
    <dgm:cxn modelId="{3B4959AD-D30A-4CF8-9E91-1348593D1715}" type="presParOf" srcId="{30E49D42-F0F6-4255-8154-BE2BC1688713}" destId="{E6BFD6DE-C274-47AE-A859-C32ABE066A61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BE19C-F58A-4E35-84DC-5E74B3CF76FC}">
      <dsp:nvSpPr>
        <dsp:cNvPr id="0" name=""/>
        <dsp:cNvSpPr/>
      </dsp:nvSpPr>
      <dsp:spPr>
        <a:xfrm>
          <a:off x="1374925" y="501235"/>
          <a:ext cx="3346149" cy="3346149"/>
        </a:xfrm>
        <a:prstGeom prst="blockArc">
          <a:avLst>
            <a:gd name="adj1" fmla="val 9000000"/>
            <a:gd name="adj2" fmla="val 16200000"/>
            <a:gd name="adj3" fmla="val 4636"/>
          </a:avLst>
        </a:prstGeom>
        <a:solidFill>
          <a:schemeClr val="accent3">
            <a:hueOff val="1594097"/>
            <a:satOff val="594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C0BCCA-5AFB-4A87-90CC-DA65E05355CA}">
      <dsp:nvSpPr>
        <dsp:cNvPr id="0" name=""/>
        <dsp:cNvSpPr/>
      </dsp:nvSpPr>
      <dsp:spPr>
        <a:xfrm>
          <a:off x="1374925" y="501235"/>
          <a:ext cx="3346149" cy="3346149"/>
        </a:xfrm>
        <a:prstGeom prst="blockArc">
          <a:avLst>
            <a:gd name="adj1" fmla="val 1800000"/>
            <a:gd name="adj2" fmla="val 9000000"/>
            <a:gd name="adj3" fmla="val 4636"/>
          </a:avLst>
        </a:prstGeom>
        <a:solidFill>
          <a:schemeClr val="accent3">
            <a:hueOff val="797048"/>
            <a:satOff val="297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BE1BAA-6240-41C4-9D0F-317140986AC5}">
      <dsp:nvSpPr>
        <dsp:cNvPr id="0" name=""/>
        <dsp:cNvSpPr/>
      </dsp:nvSpPr>
      <dsp:spPr>
        <a:xfrm>
          <a:off x="1374925" y="501235"/>
          <a:ext cx="3346149" cy="3346149"/>
        </a:xfrm>
        <a:prstGeom prst="blockArc">
          <a:avLst>
            <a:gd name="adj1" fmla="val 16200000"/>
            <a:gd name="adj2" fmla="val 1800000"/>
            <a:gd name="adj3" fmla="val 463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0676D-FA0C-493F-B1D0-BEAEEAE67D09}">
      <dsp:nvSpPr>
        <dsp:cNvPr id="0" name=""/>
        <dsp:cNvSpPr/>
      </dsp:nvSpPr>
      <dsp:spPr>
        <a:xfrm>
          <a:off x="1809722" y="919597"/>
          <a:ext cx="2476554" cy="2509425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425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Проект «Социальный проводник»</a:t>
          </a:r>
          <a:endParaRPr lang="ru-RU" sz="2000" kern="1200" dirty="0"/>
        </a:p>
      </dsp:txBody>
      <dsp:txXfrm>
        <a:off x="2172405" y="1287094"/>
        <a:ext cx="1751188" cy="1774431"/>
      </dsp:txXfrm>
    </dsp:sp>
    <dsp:sp modelId="{9A41261F-C6AB-4AFD-A0FA-522B854C090C}">
      <dsp:nvSpPr>
        <dsp:cNvPr id="0" name=""/>
        <dsp:cNvSpPr/>
      </dsp:nvSpPr>
      <dsp:spPr>
        <a:xfrm>
          <a:off x="2509391" y="1406"/>
          <a:ext cx="1077217" cy="1077217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425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/>
            <a:t>Социальная акция «Добрые люди</a:t>
          </a:r>
          <a:endParaRPr lang="ru-RU" sz="900" kern="1200" dirty="0"/>
        </a:p>
      </dsp:txBody>
      <dsp:txXfrm>
        <a:off x="2667146" y="159161"/>
        <a:ext cx="761707" cy="761707"/>
      </dsp:txXfrm>
    </dsp:sp>
    <dsp:sp modelId="{FFE7C18B-FAB6-429A-A50D-FA35751BC29E}">
      <dsp:nvSpPr>
        <dsp:cNvPr id="0" name=""/>
        <dsp:cNvSpPr/>
      </dsp:nvSpPr>
      <dsp:spPr>
        <a:xfrm>
          <a:off x="3924731" y="2452848"/>
          <a:ext cx="1077217" cy="1077217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425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/>
            <a:t>Мастер-класс по изготовлению куклы-моталки</a:t>
          </a:r>
          <a:endParaRPr lang="ru-RU" sz="900" kern="1200" dirty="0"/>
        </a:p>
      </dsp:txBody>
      <dsp:txXfrm>
        <a:off x="4082486" y="2610603"/>
        <a:ext cx="761707" cy="761707"/>
      </dsp:txXfrm>
    </dsp:sp>
    <dsp:sp modelId="{AAD5ECFD-214D-469B-84AF-9C3E75DEC933}">
      <dsp:nvSpPr>
        <dsp:cNvPr id="0" name=""/>
        <dsp:cNvSpPr/>
      </dsp:nvSpPr>
      <dsp:spPr>
        <a:xfrm>
          <a:off x="1094050" y="2452848"/>
          <a:ext cx="1077217" cy="1077217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425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/>
            <a:t>Социальная акция «От сердца к сердцу»</a:t>
          </a:r>
          <a:endParaRPr lang="ru-RU" sz="900" kern="1200" dirty="0"/>
        </a:p>
      </dsp:txBody>
      <dsp:txXfrm>
        <a:off x="1251805" y="2610603"/>
        <a:ext cx="761707" cy="7617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1E4FC-24C7-43D9-B850-EF3F06C88BC4}">
      <dsp:nvSpPr>
        <dsp:cNvPr id="0" name=""/>
        <dsp:cNvSpPr/>
      </dsp:nvSpPr>
      <dsp:spPr>
        <a:xfrm>
          <a:off x="2131137" y="1682573"/>
          <a:ext cx="2048038" cy="1930613"/>
        </a:xfrm>
        <a:prstGeom prst="ellipse">
          <a:avLst/>
        </a:prstGeom>
        <a:solidFill>
          <a:schemeClr val="accent4">
            <a:shade val="6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Спортивно-оздоровительные мероприятия «Зарядись позитивом»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2431065" y="1965305"/>
        <a:ext cx="1448182" cy="1365149"/>
      </dsp:txXfrm>
    </dsp:sp>
    <dsp:sp modelId="{40EED162-1EA5-4F10-94A0-F5DB5C5492E0}">
      <dsp:nvSpPr>
        <dsp:cNvPr id="0" name=""/>
        <dsp:cNvSpPr/>
      </dsp:nvSpPr>
      <dsp:spPr>
        <a:xfrm rot="16200000">
          <a:off x="3116473" y="1426086"/>
          <a:ext cx="77366" cy="371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3128078" y="1511967"/>
        <a:ext cx="54156" cy="222826"/>
      </dsp:txXfrm>
    </dsp:sp>
    <dsp:sp modelId="{CC0F8DF9-FC67-4687-82CD-E4816AFCAEF7}">
      <dsp:nvSpPr>
        <dsp:cNvPr id="0" name=""/>
        <dsp:cNvSpPr/>
      </dsp:nvSpPr>
      <dsp:spPr>
        <a:xfrm>
          <a:off x="2390351" y="6988"/>
          <a:ext cx="1529610" cy="1529610"/>
        </a:xfrm>
        <a:prstGeom prst="ellipse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Общежитие ГБПОУ СО «Сызранский медико-гуманитарный колледж»</a:t>
          </a:r>
          <a:endParaRPr lang="ru-RU" sz="1000" kern="1200" dirty="0"/>
        </a:p>
      </dsp:txBody>
      <dsp:txXfrm>
        <a:off x="2614357" y="230994"/>
        <a:ext cx="1081598" cy="1081598"/>
      </dsp:txXfrm>
    </dsp:sp>
    <dsp:sp modelId="{D2FE89A7-5E82-45E2-B031-B6A7AE085919}">
      <dsp:nvSpPr>
        <dsp:cNvPr id="0" name=""/>
        <dsp:cNvSpPr/>
      </dsp:nvSpPr>
      <dsp:spPr>
        <a:xfrm rot="1800000">
          <a:off x="4044365" y="2991325"/>
          <a:ext cx="54558" cy="371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172479"/>
            <a:satOff val="-2177"/>
            <a:lumOff val="179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4045461" y="3061509"/>
        <a:ext cx="38191" cy="222826"/>
      </dsp:txXfrm>
    </dsp:sp>
    <dsp:sp modelId="{8FD467AD-BD2F-4B37-9242-0E287B52C96F}">
      <dsp:nvSpPr>
        <dsp:cNvPr id="0" name=""/>
        <dsp:cNvSpPr/>
      </dsp:nvSpPr>
      <dsp:spPr>
        <a:xfrm>
          <a:off x="4015091" y="2821119"/>
          <a:ext cx="1529610" cy="1529610"/>
        </a:xfrm>
        <a:prstGeom prst="ellipse">
          <a:avLst/>
        </a:prstGeom>
        <a:solidFill>
          <a:schemeClr val="accent4">
            <a:shade val="50000"/>
            <a:hueOff val="165108"/>
            <a:satOff val="5770"/>
            <a:lumOff val="25834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Общежитие ГБПОУ СО «Губернский колледж г. Сызрани»</a:t>
          </a:r>
          <a:endParaRPr lang="ru-RU" sz="1000" kern="1200" dirty="0"/>
        </a:p>
      </dsp:txBody>
      <dsp:txXfrm>
        <a:off x="4239097" y="3045125"/>
        <a:ext cx="1081598" cy="1081598"/>
      </dsp:txXfrm>
    </dsp:sp>
    <dsp:sp modelId="{E211E587-8992-4ACA-A807-990B44F8C171}">
      <dsp:nvSpPr>
        <dsp:cNvPr id="0" name=""/>
        <dsp:cNvSpPr/>
      </dsp:nvSpPr>
      <dsp:spPr>
        <a:xfrm rot="9000000">
          <a:off x="2211390" y="2991325"/>
          <a:ext cx="54558" cy="3713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172479"/>
            <a:satOff val="-2177"/>
            <a:lumOff val="179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2226661" y="3061509"/>
        <a:ext cx="38191" cy="222826"/>
      </dsp:txXfrm>
    </dsp:sp>
    <dsp:sp modelId="{1710EA1C-4156-4D5B-B792-50D4501BBB2E}">
      <dsp:nvSpPr>
        <dsp:cNvPr id="0" name=""/>
        <dsp:cNvSpPr/>
      </dsp:nvSpPr>
      <dsp:spPr>
        <a:xfrm>
          <a:off x="765612" y="2821119"/>
          <a:ext cx="1529610" cy="1529610"/>
        </a:xfrm>
        <a:prstGeom prst="ellipse">
          <a:avLst/>
        </a:prstGeom>
        <a:solidFill>
          <a:schemeClr val="accent4">
            <a:shade val="50000"/>
            <a:hueOff val="165108"/>
            <a:satOff val="5770"/>
            <a:lumOff val="25834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Общежитие  ГБПОУ  СО «Сызранский Политехнический колледж»</a:t>
          </a:r>
          <a:endParaRPr lang="ru-RU" sz="1000" kern="1200" dirty="0"/>
        </a:p>
      </dsp:txBody>
      <dsp:txXfrm>
        <a:off x="989618" y="3045125"/>
        <a:ext cx="1081598" cy="10815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E19F5A-2E04-419C-BC66-7C34F9FEBBE5}">
      <dsp:nvSpPr>
        <dsp:cNvPr id="0" name=""/>
        <dsp:cNvSpPr/>
      </dsp:nvSpPr>
      <dsp:spPr>
        <a:xfrm>
          <a:off x="2786433" y="1375144"/>
          <a:ext cx="3163991" cy="316399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0" kern="1200" dirty="0" smtClean="0">
              <a:ln w="11430"/>
              <a:solidFill>
                <a:srgbClr val="C00000"/>
              </a:solidFill>
              <a:effectLst/>
            </a:rPr>
            <a:t>Реализация проектов социально ориентированных некоммерческих организаций по итогам конкурса на субсидии из бюджета городского округа Сызрань на организацию работы с детьми и подростками по месту жительства</a:t>
          </a:r>
          <a:endParaRPr lang="ru-RU" sz="1500" i="0" kern="1200" dirty="0">
            <a:solidFill>
              <a:srgbClr val="C00000"/>
            </a:solidFill>
            <a:effectLst/>
          </a:endParaRPr>
        </a:p>
      </dsp:txBody>
      <dsp:txXfrm>
        <a:off x="3249789" y="1838500"/>
        <a:ext cx="2237279" cy="2237279"/>
      </dsp:txXfrm>
    </dsp:sp>
    <dsp:sp modelId="{3EB52598-FB25-49CE-B6A5-B6D51D696A64}">
      <dsp:nvSpPr>
        <dsp:cNvPr id="0" name=""/>
        <dsp:cNvSpPr/>
      </dsp:nvSpPr>
      <dsp:spPr>
        <a:xfrm>
          <a:off x="3286151" y="-204085"/>
          <a:ext cx="2201505" cy="2205855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СГМОО«Лидер»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 </a:t>
          </a:r>
          <a:r>
            <a:rPr lang="ru-RU" sz="1200" b="1" kern="1200" dirty="0" smtClean="0"/>
            <a:t>«Волонтеры Победы – на благо родному городу» 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Общий охват волонтеров -  свыше 500 чел.</a:t>
          </a:r>
          <a:endParaRPr lang="ru-RU" sz="1200" kern="1200" dirty="0"/>
        </a:p>
      </dsp:txBody>
      <dsp:txXfrm>
        <a:off x="3608554" y="118955"/>
        <a:ext cx="1556699" cy="1559775"/>
      </dsp:txXfrm>
    </dsp:sp>
    <dsp:sp modelId="{56FD95D8-53F8-4187-A422-E9A596A576D6}">
      <dsp:nvSpPr>
        <dsp:cNvPr id="0" name=""/>
        <dsp:cNvSpPr/>
      </dsp:nvSpPr>
      <dsp:spPr>
        <a:xfrm>
          <a:off x="5457154" y="1224674"/>
          <a:ext cx="2127341" cy="204993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ООИК «Виктория» </a:t>
          </a:r>
          <a:r>
            <a:rPr lang="ru-RU" sz="1200" b="1" kern="1200" dirty="0" smtClean="0"/>
            <a:t>«Проведем летние каникулы активно, спортивно и полезно»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Работой охвачено около</a:t>
          </a:r>
          <a:r>
            <a:rPr lang="ru-RU" sz="1200" kern="1200" dirty="0" smtClean="0"/>
            <a:t> </a:t>
          </a:r>
          <a:r>
            <a:rPr lang="ru-RU" sz="1200" b="1" kern="1200" dirty="0" smtClean="0"/>
            <a:t>900 ребят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5768696" y="1524880"/>
        <a:ext cx="1504257" cy="1449522"/>
      </dsp:txXfrm>
    </dsp:sp>
    <dsp:sp modelId="{DFF2FA40-26F5-413E-8193-0B73E2CBCA2A}">
      <dsp:nvSpPr>
        <dsp:cNvPr id="0" name=""/>
        <dsp:cNvSpPr/>
      </dsp:nvSpPr>
      <dsp:spPr>
        <a:xfrm>
          <a:off x="4845564" y="3539191"/>
          <a:ext cx="2441114" cy="2164945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СРОО «Оперативные отряды»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«Край наш - дружная семья»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Количество</a:t>
          </a:r>
          <a:r>
            <a:rPr lang="ru-RU" sz="1200" kern="1200" dirty="0" smtClean="0"/>
            <a:t> </a:t>
          </a:r>
          <a:r>
            <a:rPr lang="ru-RU" sz="1200" b="1" kern="1200" dirty="0" smtClean="0"/>
            <a:t>участников мастер-классов – до 500 чел</a:t>
          </a:r>
          <a:r>
            <a:rPr lang="ru-RU" sz="1200" kern="1200" dirty="0" smtClean="0"/>
            <a:t>., </a:t>
          </a:r>
          <a:r>
            <a:rPr lang="ru-RU" sz="1200" b="1" kern="1200" dirty="0" err="1" smtClean="0"/>
            <a:t>благополучателей</a:t>
          </a:r>
          <a:r>
            <a:rPr lang="ru-RU" sz="1200" b="1" kern="1200" dirty="0" smtClean="0"/>
            <a:t> </a:t>
          </a:r>
          <a:r>
            <a:rPr lang="ru-RU" sz="1200" kern="1200" dirty="0" smtClean="0"/>
            <a:t>– </a:t>
          </a:r>
          <a:r>
            <a:rPr lang="ru-RU" sz="1200" b="1" kern="1200" dirty="0" smtClean="0"/>
            <a:t>до 1500 чел.</a:t>
          </a:r>
          <a:endParaRPr lang="ru-RU" sz="1200" kern="1200" dirty="0"/>
        </a:p>
      </dsp:txBody>
      <dsp:txXfrm>
        <a:off x="5203057" y="3856240"/>
        <a:ext cx="1726128" cy="1530847"/>
      </dsp:txXfrm>
    </dsp:sp>
    <dsp:sp modelId="{82D30F7E-C6C8-484B-A2E2-3B38EBCB1C7F}">
      <dsp:nvSpPr>
        <dsp:cNvPr id="0" name=""/>
        <dsp:cNvSpPr/>
      </dsp:nvSpPr>
      <dsp:spPr>
        <a:xfrm>
          <a:off x="1714519" y="3603937"/>
          <a:ext cx="2173773" cy="203680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МООИК «Сила воли»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«Мы вместе»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Количество волонтеров – 30 чел., Количество участников – около 250 чел.</a:t>
          </a:r>
          <a:endParaRPr lang="ru-RU" sz="1200" kern="1200" dirty="0"/>
        </a:p>
      </dsp:txBody>
      <dsp:txXfrm>
        <a:off x="2032861" y="3902220"/>
        <a:ext cx="1537089" cy="1440237"/>
      </dsp:txXfrm>
    </dsp:sp>
    <dsp:sp modelId="{E6BFD6DE-C274-47AE-A859-C32ABE066A61}">
      <dsp:nvSpPr>
        <dsp:cNvPr id="0" name=""/>
        <dsp:cNvSpPr/>
      </dsp:nvSpPr>
      <dsp:spPr>
        <a:xfrm>
          <a:off x="1397215" y="1283025"/>
          <a:ext cx="2027311" cy="207613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ОО «Пенсионеры нашего города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«Наш дом. Наш двор. Наш город. Моя Отчизна !»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Общий охват по проекту - 700 чел.</a:t>
          </a:r>
          <a:endParaRPr lang="ru-RU" sz="1300" kern="1200" dirty="0"/>
        </a:p>
      </dsp:txBody>
      <dsp:txXfrm>
        <a:off x="1694108" y="1587067"/>
        <a:ext cx="1433525" cy="1468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EF096-D4FC-41FC-8ED2-DA7F0C81ED7C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73C4A-693B-4996-8C33-B884E6D422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394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C4A-693B-4996-8C33-B884E6D422F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C4A-693B-4996-8C33-B884E6D422F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C4A-693B-4996-8C33-B884E6D422F1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C4A-693B-4996-8C33-B884E6D422F1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Более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C4A-693B-4996-8C33-B884E6D422F1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	Территории </a:t>
            </a:r>
            <a:r>
              <a:rPr lang="ru-RU" dirty="0" err="1" smtClean="0"/>
              <a:t>Сызранской</a:t>
            </a:r>
            <a:r>
              <a:rPr lang="ru-RU" dirty="0" smtClean="0"/>
              <a:t> Епархии РПЦ;</a:t>
            </a:r>
          </a:p>
          <a:p>
            <a:r>
              <a:rPr lang="ru-RU" dirty="0" smtClean="0"/>
              <a:t>	Благоустройство парка «Гномик»</a:t>
            </a:r>
          </a:p>
          <a:p>
            <a:r>
              <a:rPr lang="ru-RU" dirty="0" smtClean="0"/>
              <a:t>	Благоустройство территории филиала около ДК им. М. Жукова в п. </a:t>
            </a:r>
            <a:r>
              <a:rPr lang="ru-RU" dirty="0" err="1" smtClean="0"/>
              <a:t>Новокашпирский</a:t>
            </a:r>
            <a:endParaRPr lang="ru-RU" dirty="0" smtClean="0"/>
          </a:p>
          <a:p>
            <a:r>
              <a:rPr lang="ru-RU" dirty="0" smtClean="0"/>
              <a:t>	Благоустройство ООО «Парка Горького</a:t>
            </a:r>
          </a:p>
          <a:p>
            <a:r>
              <a:rPr lang="ru-RU" dirty="0" smtClean="0"/>
              <a:t>	Территория ГКУ СО «ЦП ДОПР «Искра»</a:t>
            </a:r>
          </a:p>
          <a:p>
            <a:r>
              <a:rPr lang="ru-RU" dirty="0" smtClean="0"/>
              <a:t>	ГКУ СО « КЦСОН» Западного округа</a:t>
            </a:r>
          </a:p>
          <a:p>
            <a:r>
              <a:rPr lang="ru-RU" dirty="0" smtClean="0"/>
              <a:t>	ГБОУ школа-интернат №2</a:t>
            </a:r>
          </a:p>
          <a:p>
            <a:r>
              <a:rPr lang="ru-RU" dirty="0" smtClean="0"/>
              <a:t>	ОО «Федерация бокса»</a:t>
            </a:r>
          </a:p>
          <a:p>
            <a:r>
              <a:rPr lang="ru-RU" dirty="0" smtClean="0"/>
              <a:t>	ГБОУ ООШ  №18</a:t>
            </a:r>
          </a:p>
          <a:p>
            <a:r>
              <a:rPr lang="ru-RU" dirty="0" smtClean="0"/>
              <a:t>	ГБУЗ  СО «</a:t>
            </a:r>
            <a:r>
              <a:rPr lang="ru-RU" dirty="0" err="1" smtClean="0"/>
              <a:t>Сызранская</a:t>
            </a:r>
            <a:r>
              <a:rPr lang="ru-RU" dirty="0" smtClean="0"/>
              <a:t> центральная городская больница</a:t>
            </a:r>
          </a:p>
          <a:p>
            <a:r>
              <a:rPr lang="ru-RU" dirty="0" smtClean="0"/>
              <a:t>	АО «</a:t>
            </a:r>
            <a:r>
              <a:rPr lang="ru-RU" dirty="0" err="1" smtClean="0"/>
              <a:t>Тяжмаш</a:t>
            </a:r>
            <a:r>
              <a:rPr lang="ru-RU" dirty="0" smtClean="0"/>
              <a:t>»</a:t>
            </a:r>
          </a:p>
          <a:p>
            <a:r>
              <a:rPr lang="ru-RU" dirty="0" smtClean="0"/>
              <a:t>	Участие в реставрационных работах при </a:t>
            </a:r>
            <a:r>
              <a:rPr lang="ru-RU" dirty="0" err="1" smtClean="0"/>
              <a:t>Сызранском</a:t>
            </a:r>
            <a:r>
              <a:rPr lang="ru-RU" dirty="0" smtClean="0"/>
              <a:t> Свято-Вознесенском мужском монастыре; удаление старой штукатурки, ремонтные работы в трапезной, уборка территории от строительного мусора;</a:t>
            </a:r>
          </a:p>
          <a:p>
            <a:r>
              <a:rPr lang="ru-RU" dirty="0" smtClean="0"/>
              <a:t>	Посадка, полив, прополка, рыхление многолетников и цветочных растений на клумбах в сквере </a:t>
            </a:r>
            <a:r>
              <a:rPr lang="ru-RU" dirty="0" err="1" smtClean="0"/>
              <a:t>Сызранского</a:t>
            </a:r>
            <a:r>
              <a:rPr lang="ru-RU" dirty="0" smtClean="0"/>
              <a:t> Свято-Вознесенского мужского монастыря;</a:t>
            </a:r>
          </a:p>
          <a:p>
            <a:r>
              <a:rPr lang="ru-RU" dirty="0" smtClean="0"/>
              <a:t>	Благоустройство территории православного храма Федоровской иконы Божией Матери: удаление поросли, посадка клумб, очистка территории храма от мусора, окапывание кустарников</a:t>
            </a:r>
          </a:p>
          <a:p>
            <a:r>
              <a:rPr lang="ru-RU" dirty="0" smtClean="0"/>
              <a:t>	Удаление дикой поросли и ее утилизация в микрорайонах города;</a:t>
            </a:r>
          </a:p>
          <a:p>
            <a:r>
              <a:rPr lang="ru-RU" dirty="0" smtClean="0"/>
              <a:t>Организация и проведение спортивно-массовых, творческих и </a:t>
            </a:r>
            <a:r>
              <a:rPr lang="ru-RU" dirty="0" err="1" smtClean="0"/>
              <a:t>досуговых</a:t>
            </a:r>
            <a:r>
              <a:rPr lang="ru-RU" dirty="0" smtClean="0"/>
              <a:t> мероприятий для детей и подростков, в том числе для детей с ограниченными возможностями здоровья, проживающих на территории г. о. Сызрань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C4A-693B-4996-8C33-B884E6D422F1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73C4A-693B-4996-8C33-B884E6D422F1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98C-B7CC-45FA-BD9D-B07F620DD40E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4C99-B8B5-4B34-B5B7-91A7309EC8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98C-B7CC-45FA-BD9D-B07F620DD40E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4C99-B8B5-4B34-B5B7-91A7309EC8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98C-B7CC-45FA-BD9D-B07F620DD40E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4C99-B8B5-4B34-B5B7-91A7309EC8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98C-B7CC-45FA-BD9D-B07F620DD40E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4C99-B8B5-4B34-B5B7-91A7309EC8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98C-B7CC-45FA-BD9D-B07F620DD40E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65C4C99-B8B5-4B34-B5B7-91A7309EC8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98C-B7CC-45FA-BD9D-B07F620DD40E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4C99-B8B5-4B34-B5B7-91A7309EC8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98C-B7CC-45FA-BD9D-B07F620DD40E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4C99-B8B5-4B34-B5B7-91A7309EC8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98C-B7CC-45FA-BD9D-B07F620DD40E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4C99-B8B5-4B34-B5B7-91A7309EC8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98C-B7CC-45FA-BD9D-B07F620DD40E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4C99-B8B5-4B34-B5B7-91A7309EC8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98C-B7CC-45FA-BD9D-B07F620DD40E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4C99-B8B5-4B34-B5B7-91A7309EC8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A98C-B7CC-45FA-BD9D-B07F620DD40E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4C99-B8B5-4B34-B5B7-91A7309EC8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2F5A98C-B7CC-45FA-BD9D-B07F620DD40E}" type="datetimeFigureOut">
              <a:rPr lang="ru-RU" smtClean="0"/>
              <a:pPr/>
              <a:t>04.10.2018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65C4C99-B8B5-4B34-B5B7-91A7309EC80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1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2.jpe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4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5.jpeg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72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356" y="2074457"/>
            <a:ext cx="4090915" cy="272338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35596" y="1844824"/>
            <a:ext cx="4143372" cy="2786082"/>
          </a:xfrm>
        </p:spPr>
        <p:txBody>
          <a:bodyPr>
            <a:noAutofit/>
          </a:bodyPr>
          <a:lstStyle/>
          <a:p>
            <a:r>
              <a:rPr lang="ru-RU" sz="5600" dirty="0" smtClean="0">
                <a:solidFill>
                  <a:srgbClr val="C00000"/>
                </a:solidFill>
                <a:effectLst/>
                <a:latin typeface="+mn-lt"/>
              </a:rPr>
              <a:t>РЕБЯТА </a:t>
            </a:r>
            <a:br>
              <a:rPr lang="ru-RU" sz="5600" dirty="0" smtClean="0">
                <a:solidFill>
                  <a:srgbClr val="C00000"/>
                </a:solidFill>
                <a:effectLst/>
                <a:latin typeface="+mn-lt"/>
              </a:rPr>
            </a:br>
            <a:r>
              <a:rPr lang="ru-RU" sz="5600" dirty="0" smtClean="0">
                <a:solidFill>
                  <a:srgbClr val="C00000"/>
                </a:solidFill>
                <a:effectLst/>
                <a:latin typeface="+mn-lt"/>
              </a:rPr>
              <a:t>С НАШЕГО ДВОРА</a:t>
            </a:r>
            <a:endParaRPr lang="ru-RU" sz="56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1026" name="Picture 2" descr="C:\Documents and Settings\ДМО\Рабочий стол\конкурс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5286380" cy="687229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214291"/>
            <a:ext cx="79296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Военно-спортивная игра «Орленок»</a:t>
            </a:r>
            <a:endParaRPr lang="ru-RU" sz="2600" b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1285860"/>
            <a:ext cx="400049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</a:rPr>
              <a:t>В лесопарковой зоне Юго-западного района прошли </a:t>
            </a:r>
            <a:r>
              <a:rPr lang="ru-RU" sz="2200" b="1" dirty="0" err="1" smtClean="0">
                <a:solidFill>
                  <a:schemeClr val="accent4">
                    <a:lumMod val="50000"/>
                  </a:schemeClr>
                </a:solidFill>
              </a:rPr>
              <a:t>военно</a:t>
            </a:r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</a:rPr>
              <a:t> – спортивные состязания, в которых приняли участие 350 человек.</a:t>
            </a:r>
          </a:p>
          <a:p>
            <a:endParaRPr lang="ru-RU" sz="2200" b="1" dirty="0" smtClean="0"/>
          </a:p>
          <a:p>
            <a:endParaRPr lang="ru-RU" sz="2200" b="1" dirty="0" smtClean="0"/>
          </a:p>
          <a:p>
            <a:r>
              <a:rPr lang="ru-RU" b="1" dirty="0" smtClean="0"/>
              <a:t>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998" y="1285860"/>
            <a:ext cx="3615677" cy="2206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999" y="3845820"/>
            <a:ext cx="3615677" cy="2315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3845820"/>
            <a:ext cx="3753771" cy="2238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1730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640960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Конкурс проектов «Старт к успеху!»</a:t>
            </a:r>
            <a:endParaRPr lang="ru-RU" sz="2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23528" y="908720"/>
            <a:ext cx="7970822" cy="3244740"/>
            <a:chOff x="827584" y="1772816"/>
            <a:chExt cx="7300684" cy="3428779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68" b="26567"/>
            <a:stretch/>
          </p:blipFill>
          <p:spPr>
            <a:xfrm>
              <a:off x="827584" y="1772816"/>
              <a:ext cx="7300684" cy="3428779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1547664" y="1988840"/>
              <a:ext cx="130518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latin typeface="Times New Roman" pitchFamily="18" charset="0"/>
                  <a:cs typeface="Times New Roman" pitchFamily="18" charset="0"/>
                </a:rPr>
                <a:t>Предприятия и организации города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771800" y="2940727"/>
              <a:ext cx="116116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Учреждения культуры, образования, спорта, семьи, социальной защиты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932965" y="1931330"/>
              <a:ext cx="132032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Общественные организации, имеющие статус юридического лица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148064" y="3125393"/>
              <a:ext cx="116116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Учреждения средне-специального и высшего образования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294121" y="2027983"/>
              <a:ext cx="116116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Предприятия и организации малого и среднего бизнеса</a:t>
              </a:r>
            </a:p>
          </p:txBody>
        </p:sp>
      </p:grp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738072500"/>
              </p:ext>
            </p:extLst>
          </p:nvPr>
        </p:nvGraphicFramePr>
        <p:xfrm>
          <a:off x="714348" y="3571876"/>
          <a:ext cx="6891319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714348" y="3643314"/>
            <a:ext cx="3786214" cy="6771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900" b="1" cap="none" spc="0" dirty="0" smtClean="0">
                <a:ln w="11430"/>
              </a:rPr>
              <a:t>Количество трудоустроенных несовершеннолетних</a:t>
            </a:r>
            <a:endParaRPr lang="ru-RU" sz="1900" b="1" cap="none" spc="0" dirty="0">
              <a:ln w="1143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43504" y="6000768"/>
            <a:ext cx="3747367" cy="67710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9CB084">
                  <a:shade val="75000"/>
                </a:srgb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900" b="1" cap="none" spc="0" dirty="0" smtClean="0">
                <a:ln w="11430"/>
              </a:rPr>
              <a:t>Заработная плата несовершеннолетних</a:t>
            </a:r>
            <a:endParaRPr lang="ru-RU" sz="1900" b="1" cap="none" spc="0" dirty="0">
              <a:ln w="11430"/>
            </a:endParaRPr>
          </a:p>
        </p:txBody>
      </p:sp>
    </p:spTree>
    <p:extLst>
      <p:ext uri="{BB962C8B-B14F-4D97-AF65-F5344CB8AC3E}">
        <p14:creationId xmlns:p14="http://schemas.microsoft.com/office/powerpoint/2010/main" val="343538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5519172"/>
            <a:ext cx="46434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chemeClr val="accent4">
                    <a:lumMod val="50000"/>
                  </a:schemeClr>
                </a:solidFill>
              </a:rPr>
              <a:t>Проведение совместных мероприятий с молодежью с ограниченными возможностями здоровья</a:t>
            </a:r>
          </a:p>
          <a:p>
            <a:endParaRPr lang="ru-RU" sz="2200" b="1" dirty="0" smtClean="0"/>
          </a:p>
          <a:p>
            <a:endParaRPr lang="ru-RU" sz="2200" b="1" dirty="0" smtClean="0"/>
          </a:p>
          <a:p>
            <a:r>
              <a:rPr lang="ru-RU" b="1" dirty="0" smtClean="0"/>
              <a:t> </a:t>
            </a:r>
          </a:p>
          <a:p>
            <a:endParaRPr lang="ru-RU" dirty="0"/>
          </a:p>
        </p:txBody>
      </p:sp>
      <p:pic>
        <p:nvPicPr>
          <p:cNvPr id="3074" name="Picture 2" descr="C:\Documents and Settings\ДМО\Рабочий стол\добрые люд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496"/>
            <a:ext cx="1910967" cy="2547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Documents and Settings\ДМО\Рабочий стол\от сердца 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4934042" cy="2553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:\Documents and Settings\ДМО\Рабочий стол\социальный проводн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4362159"/>
            <a:ext cx="3802089" cy="2138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214546" y="3071810"/>
            <a:ext cx="278608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</a:rPr>
              <a:t>Цель – социализация молодежи с ограниченными возможностями здоровья</a:t>
            </a:r>
          </a:p>
        </p:txBody>
      </p:sp>
      <p:graphicFrame>
        <p:nvGraphicFramePr>
          <p:cNvPr id="15" name="Схема 14"/>
          <p:cNvGraphicFramePr/>
          <p:nvPr/>
        </p:nvGraphicFramePr>
        <p:xfrm>
          <a:off x="3929058" y="14285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214291"/>
            <a:ext cx="792961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/>
              <a:t>Студенческий практикум здоровья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6248" y="4857760"/>
            <a:ext cx="48577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Привлечение молодежи, проживающей в общежитиях образовательных учреждений к регулярным занятиям спортом, пропаганда ЗОЖ.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Количество участников – 89 человек</a:t>
            </a:r>
          </a:p>
          <a:p>
            <a:endParaRPr lang="ru-RU" sz="2200" b="1" dirty="0" smtClean="0"/>
          </a:p>
          <a:p>
            <a:endParaRPr lang="ru-RU" sz="2200" b="1" dirty="0" smtClean="0"/>
          </a:p>
          <a:p>
            <a:r>
              <a:rPr lang="ru-RU" b="1" dirty="0" smtClean="0"/>
              <a:t> </a:t>
            </a:r>
          </a:p>
          <a:p>
            <a:endParaRPr lang="ru-RU" dirty="0"/>
          </a:p>
        </p:txBody>
      </p:sp>
      <p:pic>
        <p:nvPicPr>
          <p:cNvPr id="10" name="Picture 2" descr="C:\Documents and Settings\ДМО\Рабочий стол\през\спортт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2291" y="739080"/>
            <a:ext cx="3178865" cy="2118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3" descr="C:\Documents and Settings\ДМО\Рабочий стол\през\спор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857010"/>
            <a:ext cx="3071834" cy="2047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C:\Documents and Settings\ДМО\Рабочий стол\студенческий практикум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572008"/>
            <a:ext cx="3108732" cy="2071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9" name="Схема 8"/>
          <p:cNvGraphicFramePr/>
          <p:nvPr/>
        </p:nvGraphicFramePr>
        <p:xfrm>
          <a:off x="1643042" y="571480"/>
          <a:ext cx="6310314" cy="435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214291"/>
            <a:ext cx="792961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/>
              <a:t>Открытый турнир по адаптивным спортивным играм "Россия в нашем сердце"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1285860"/>
            <a:ext cx="400049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</a:rPr>
              <a:t>Спортивное мероприятие с участием молодежи с ограниченными возможностями здоровья  - спорт для всех, чтобы почувствовать себя равными</a:t>
            </a:r>
          </a:p>
          <a:p>
            <a:endParaRPr lang="ru-RU" sz="2200" b="1" dirty="0" smtClean="0"/>
          </a:p>
          <a:p>
            <a:endParaRPr lang="ru-RU" sz="2200" b="1" dirty="0" smtClean="0"/>
          </a:p>
          <a:p>
            <a:r>
              <a:rPr lang="ru-RU" b="1" dirty="0" smtClean="0"/>
              <a:t> </a:t>
            </a:r>
          </a:p>
          <a:p>
            <a:endParaRPr lang="ru-RU" dirty="0"/>
          </a:p>
        </p:txBody>
      </p:sp>
      <p:pic>
        <p:nvPicPr>
          <p:cNvPr id="1026" name="Picture 2" descr="C:\Documents and Settings\ДМО\Рабочий стол\россия в нашем с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167820"/>
            <a:ext cx="3929090" cy="2618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Documents and Settings\ДМО\Рабочий стол\россия в нашем сердце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857628"/>
            <a:ext cx="4287918" cy="2857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1" name="Picture 7" descr="C:\Documents and Settings\ДМО\Рабочий стол\россия в нашем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4000504"/>
            <a:ext cx="3971505" cy="2646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214291"/>
            <a:ext cx="79296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Турнир среди дворовых команд «Лето с футбольным мячом»</a:t>
            </a:r>
            <a:endParaRPr lang="ru-RU" sz="2600" b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1285860"/>
            <a:ext cx="40004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</a:rPr>
              <a:t>Турнир, приуроченный, к Чемпионату Мира по футболу в России собрал 190 </a:t>
            </a:r>
            <a:r>
              <a:rPr lang="ru-RU" sz="2200" b="1" dirty="0" err="1" smtClean="0">
                <a:solidFill>
                  <a:schemeClr val="accent4">
                    <a:lumMod val="50000"/>
                  </a:schemeClr>
                </a:solidFill>
              </a:rPr>
              <a:t>сызранских</a:t>
            </a:r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</a:rPr>
              <a:t> участников.</a:t>
            </a:r>
          </a:p>
          <a:p>
            <a:endParaRPr lang="ru-RU" sz="2200" b="1" dirty="0" smtClean="0"/>
          </a:p>
          <a:p>
            <a:endParaRPr lang="ru-RU" sz="2200" b="1" dirty="0" smtClean="0"/>
          </a:p>
          <a:p>
            <a:r>
              <a:rPr lang="ru-RU" b="1" dirty="0" smtClean="0"/>
              <a:t>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034" y="1371948"/>
            <a:ext cx="3929090" cy="2210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9725" y="4034666"/>
            <a:ext cx="3735647" cy="2199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013" y="3947244"/>
            <a:ext cx="4214842" cy="2373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172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0"/>
            <a:ext cx="79296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Акция </a:t>
            </a:r>
            <a:r>
              <a:rPr lang="ru-RU" sz="2800" b="1" dirty="0"/>
              <a:t>«День флага»</a:t>
            </a:r>
            <a:endParaRPr lang="ru-RU" sz="25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14810" y="5000636"/>
            <a:ext cx="457203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accent4">
                    <a:lumMod val="50000"/>
                  </a:schemeClr>
                </a:solidFill>
              </a:rPr>
              <a:t>Более </a:t>
            </a:r>
            <a:r>
              <a:rPr lang="ru-RU" sz="2500" b="1" dirty="0" smtClean="0">
                <a:solidFill>
                  <a:srgbClr val="C00000"/>
                </a:solidFill>
              </a:rPr>
              <a:t>700 человек </a:t>
            </a:r>
            <a:r>
              <a:rPr lang="ru-RU" sz="2500" b="1" dirty="0" smtClean="0">
                <a:solidFill>
                  <a:schemeClr val="accent4">
                    <a:lumMod val="50000"/>
                  </a:schemeClr>
                </a:solidFill>
              </a:rPr>
              <a:t>получили ленточку </a:t>
            </a:r>
            <a:r>
              <a:rPr lang="ru-RU" sz="2500" b="1" dirty="0" err="1" smtClean="0">
                <a:solidFill>
                  <a:schemeClr val="accent4">
                    <a:lumMod val="50000"/>
                  </a:schemeClr>
                </a:solidFill>
              </a:rPr>
              <a:t>триколор</a:t>
            </a:r>
            <a:r>
              <a:rPr lang="ru-RU" sz="2500" b="1" dirty="0" smtClean="0">
                <a:solidFill>
                  <a:schemeClr val="accent4">
                    <a:lumMod val="50000"/>
                  </a:schemeClr>
                </a:solidFill>
              </a:rPr>
              <a:t> из рук волонтеров, узнали историю российского флага</a:t>
            </a:r>
          </a:p>
          <a:p>
            <a:endParaRPr lang="ru-RU" sz="2500" b="1" dirty="0" smtClean="0">
              <a:solidFill>
                <a:srgbClr val="C00000"/>
              </a:solidFill>
            </a:endParaRPr>
          </a:p>
          <a:p>
            <a:endParaRPr lang="ru-RU" sz="2500" b="1" dirty="0" smtClean="0"/>
          </a:p>
          <a:p>
            <a:endParaRPr lang="ru-RU" sz="2500" b="1" dirty="0" smtClean="0"/>
          </a:p>
          <a:p>
            <a:r>
              <a:rPr lang="ru-RU" sz="2500" b="1" dirty="0" smtClean="0"/>
              <a:t> </a:t>
            </a:r>
          </a:p>
          <a:p>
            <a:endParaRPr lang="ru-RU" dirty="0"/>
          </a:p>
        </p:txBody>
      </p:sp>
      <p:pic>
        <p:nvPicPr>
          <p:cNvPr id="6146" name="Picture 2" descr="C:\Documents and Settings\ДМО\Рабочий стол\ден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893370"/>
            <a:ext cx="3857620" cy="2893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C:\Documents and Settings\ДМО\Рабочий стол\день 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71480"/>
            <a:ext cx="4000528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 descr="C:\Documents and Settings\ДМО\Рабочий стол\день фл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928802"/>
            <a:ext cx="4000528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611349" y="928670"/>
            <a:ext cx="453265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accent4">
                    <a:lumMod val="50000"/>
                  </a:schemeClr>
                </a:solidFill>
              </a:rPr>
              <a:t>Викторина и поздравление с  государственным праздником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0"/>
            <a:ext cx="79296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Спортивный праздник среди дошколят и их родителей «Сызранские крепыши»</a:t>
            </a:r>
            <a:endParaRPr lang="ru-RU" sz="25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14810" y="5000636"/>
            <a:ext cx="457203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500" b="1" dirty="0" smtClean="0">
              <a:solidFill>
                <a:srgbClr val="C00000"/>
              </a:solidFill>
            </a:endParaRPr>
          </a:p>
          <a:p>
            <a:endParaRPr lang="ru-RU" sz="2500" b="1" dirty="0" smtClean="0"/>
          </a:p>
          <a:p>
            <a:endParaRPr lang="ru-RU" sz="2500" b="1" dirty="0" smtClean="0"/>
          </a:p>
          <a:p>
            <a:r>
              <a:rPr lang="ru-RU" sz="2500" b="1" dirty="0" smtClean="0"/>
              <a:t> 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396" y="3554028"/>
            <a:ext cx="3857620" cy="2893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4144" y="3458128"/>
            <a:ext cx="3985487" cy="2989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536280" y="1229211"/>
            <a:ext cx="45326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Спортивный праздник </a:t>
            </a:r>
            <a:r>
              <a:rPr lang="ru-RU" sz="2400" dirty="0"/>
              <a:t>среди </a:t>
            </a:r>
            <a:r>
              <a:rPr lang="ru-RU" sz="2400" dirty="0" smtClean="0"/>
              <a:t>дошколят проходит с 2012 года. В этом году он расширил свой формат и стал </a:t>
            </a:r>
            <a:r>
              <a:rPr lang="ru-RU" sz="2400" dirty="0"/>
              <a:t>проводиться с участием семейных команд.</a:t>
            </a:r>
            <a:endParaRPr lang="ru-RU" sz="24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4" y="1029676"/>
            <a:ext cx="3517440" cy="2338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8250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C:\Documents and Settings\ДМО\Рабочий стол\паутина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43745"/>
            <a:ext cx="3429024" cy="2285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3" name="Picture 5" descr="C:\Documents and Settings\ДМО\Рабочий стол\паут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571612"/>
            <a:ext cx="3643338" cy="2427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1473" y="214290"/>
            <a:ext cx="500065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/>
              <a:t>Фестиваль молодежных</a:t>
            </a:r>
            <a:r>
              <a:rPr lang="ru-RU" sz="2800" dirty="0"/>
              <a:t> </a:t>
            </a:r>
            <a:r>
              <a:rPr lang="ru-RU" sz="2500" b="1" dirty="0"/>
              <a:t>субкультур и неформальных движений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86182" y="3929066"/>
            <a:ext cx="5357818" cy="4574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-Клуб забытых ремесел «Кустари»;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-Демонстрация короткометражных фильмов;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-Коллектив гитаристов «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</a:rPr>
              <a:t>Кансонанс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»;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-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</a:rPr>
              <a:t>Косплей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– шоу;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-Клуб японской культуры«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</a:rPr>
              <a:t>Данкетсу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»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-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</a:rPr>
              <a:t>Арт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 – проект «Стены» Мастер-класс по граффити;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-Клуб реконструкции «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</a:rPr>
              <a:t>Мизерикорд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».</a:t>
            </a:r>
          </a:p>
          <a:p>
            <a:endParaRPr lang="ru-RU" sz="2200" b="1" dirty="0" smtClean="0">
              <a:solidFill>
                <a:srgbClr val="C00000"/>
              </a:solidFill>
            </a:endParaRPr>
          </a:p>
          <a:p>
            <a:endParaRPr lang="ru-RU" sz="2200" b="1" dirty="0" smtClean="0"/>
          </a:p>
          <a:p>
            <a:endParaRPr lang="ru-RU" sz="2200" b="1" dirty="0" smtClean="0"/>
          </a:p>
          <a:p>
            <a:r>
              <a:rPr lang="ru-RU" b="1" dirty="0" smtClean="0"/>
              <a:t> </a:t>
            </a:r>
          </a:p>
          <a:p>
            <a:endParaRPr lang="ru-RU" dirty="0"/>
          </a:p>
        </p:txBody>
      </p:sp>
      <p:pic>
        <p:nvPicPr>
          <p:cNvPr id="7172" name="Picture 4" descr="C:\Documents and Settings\ДМО\Рабочий стол\паутина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32" y="4214818"/>
            <a:ext cx="3702650" cy="2467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1500174"/>
            <a:ext cx="52149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Танцевальные, театральные и музыкальные коллективы: </a:t>
            </a:r>
          </a:p>
          <a:p>
            <a:r>
              <a:rPr lang="ru-RU" sz="2000" b="1" dirty="0" smtClean="0">
                <a:solidFill>
                  <a:srgbClr val="FFCC00"/>
                </a:solidFill>
              </a:rPr>
              <a:t>«Ия Нова», </a:t>
            </a:r>
            <a:r>
              <a:rPr lang="ru-RU" sz="2000" b="1" dirty="0" smtClean="0">
                <a:solidFill>
                  <a:srgbClr val="881272"/>
                </a:solidFill>
              </a:rPr>
              <a:t>«Невзначай», </a:t>
            </a:r>
            <a:r>
              <a:rPr lang="en-US" sz="2000" b="1" dirty="0" smtClean="0">
                <a:solidFill>
                  <a:srgbClr val="FF0000"/>
                </a:solidFill>
              </a:rPr>
              <a:t>JOKER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2000" b="1" dirty="0" smtClean="0"/>
              <a:t>«Power Beat», 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«Free Step», </a:t>
            </a:r>
            <a:r>
              <a:rPr lang="en-US" sz="2000" b="1" dirty="0" smtClean="0">
                <a:solidFill>
                  <a:srgbClr val="916D09"/>
                </a:solidFill>
              </a:rPr>
              <a:t>DK, </a:t>
            </a:r>
            <a:r>
              <a:rPr lang="en-US" sz="2000" b="1" dirty="0" smtClean="0">
                <a:solidFill>
                  <a:srgbClr val="514753"/>
                </a:solidFill>
              </a:rPr>
              <a:t>«</a:t>
            </a:r>
            <a:r>
              <a:rPr lang="en-US" sz="2000" b="1" dirty="0" err="1" smtClean="0">
                <a:solidFill>
                  <a:srgbClr val="514753"/>
                </a:solidFill>
              </a:rPr>
              <a:t>OneDen</a:t>
            </a:r>
            <a:r>
              <a:rPr lang="en-US" sz="2000" b="1" dirty="0" smtClean="0">
                <a:solidFill>
                  <a:srgbClr val="514753"/>
                </a:solidFill>
              </a:rPr>
              <a:t>», </a:t>
            </a:r>
            <a:r>
              <a:rPr lang="en-US" sz="2000" b="1" dirty="0" smtClean="0">
                <a:solidFill>
                  <a:srgbClr val="FFCC00"/>
                </a:solidFill>
              </a:rPr>
              <a:t>«Free Step», </a:t>
            </a:r>
            <a:r>
              <a:rPr lang="ru-RU" sz="2000" b="1" dirty="0" smtClean="0">
                <a:solidFill>
                  <a:srgbClr val="188278"/>
                </a:solidFill>
              </a:rPr>
              <a:t>Диана </a:t>
            </a:r>
            <a:r>
              <a:rPr lang="ru-RU" sz="2000" b="1" dirty="0" err="1" smtClean="0">
                <a:solidFill>
                  <a:srgbClr val="188278"/>
                </a:solidFill>
              </a:rPr>
              <a:t>Гаврикова</a:t>
            </a:r>
            <a:r>
              <a:rPr lang="ru-RU" sz="2000" b="1" dirty="0" smtClean="0">
                <a:solidFill>
                  <a:srgbClr val="188278"/>
                </a:solidFill>
              </a:rPr>
              <a:t>, </a:t>
            </a:r>
            <a:r>
              <a:rPr lang="en-US" sz="2000" b="1" dirty="0" smtClean="0">
                <a:solidFill>
                  <a:srgbClr val="FF9999"/>
                </a:solidFill>
              </a:rPr>
              <a:t>MC </a:t>
            </a:r>
            <a:r>
              <a:rPr lang="ru-RU" sz="2000" b="1" dirty="0" smtClean="0">
                <a:solidFill>
                  <a:srgbClr val="FF9999"/>
                </a:solidFill>
              </a:rPr>
              <a:t>Поэт, </a:t>
            </a:r>
            <a:r>
              <a:rPr lang="ru-RU" sz="2000" b="1" dirty="0" smtClean="0">
                <a:solidFill>
                  <a:srgbClr val="950538"/>
                </a:solidFill>
              </a:rPr>
              <a:t>«</a:t>
            </a:r>
            <a:r>
              <a:rPr lang="en-US" sz="2000" b="1" dirty="0" smtClean="0">
                <a:solidFill>
                  <a:srgbClr val="950538"/>
                </a:solidFill>
              </a:rPr>
              <a:t>Spit Fire», </a:t>
            </a:r>
            <a:r>
              <a:rPr lang="en-US" sz="2000" b="1" dirty="0" smtClean="0">
                <a:solidFill>
                  <a:srgbClr val="92D050"/>
                </a:solidFill>
              </a:rPr>
              <a:t>Dance Factor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rgbClr val="881272"/>
                </a:solidFill>
              </a:rPr>
              <a:t>Ида</a:t>
            </a:r>
            <a:r>
              <a:rPr lang="ru-RU" sz="2000" b="1" dirty="0" smtClean="0">
                <a:solidFill>
                  <a:srgbClr val="881272"/>
                </a:solidFill>
              </a:rPr>
              <a:t> и </a:t>
            </a:r>
            <a:r>
              <a:rPr lang="ru-RU" sz="2000" b="1" dirty="0" err="1" smtClean="0">
                <a:solidFill>
                  <a:srgbClr val="881272"/>
                </a:solidFill>
              </a:rPr>
              <a:t>Пингала</a:t>
            </a:r>
            <a:r>
              <a:rPr lang="ru-RU" sz="2000" b="1" dirty="0" smtClean="0">
                <a:solidFill>
                  <a:srgbClr val="881272"/>
                </a:solidFill>
              </a:rPr>
              <a:t>, </a:t>
            </a:r>
            <a:r>
              <a:rPr lang="ru-RU" sz="2000" b="1" dirty="0" smtClean="0">
                <a:solidFill>
                  <a:srgbClr val="FFC000"/>
                </a:solidFill>
              </a:rPr>
              <a:t>«</a:t>
            </a:r>
            <a:r>
              <a:rPr lang="en-US" sz="2000" b="1" dirty="0" smtClean="0">
                <a:solidFill>
                  <a:srgbClr val="FFC000"/>
                </a:solidFill>
              </a:rPr>
              <a:t>KITSCH», </a:t>
            </a:r>
            <a:r>
              <a:rPr lang="en-US" sz="2000" b="1" dirty="0" smtClean="0">
                <a:solidFill>
                  <a:srgbClr val="00B050"/>
                </a:solidFill>
              </a:rPr>
              <a:t>«</a:t>
            </a:r>
            <a:r>
              <a:rPr lang="ru-RU" sz="2000" b="1" dirty="0" smtClean="0">
                <a:solidFill>
                  <a:srgbClr val="00B050"/>
                </a:solidFill>
              </a:rPr>
              <a:t>Бекар»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«Неясыть»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2000" b="1" dirty="0" smtClean="0">
                <a:solidFill>
                  <a:srgbClr val="FF0000"/>
                </a:solidFill>
              </a:rPr>
              <a:t>«Зеркала»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285728"/>
            <a:ext cx="79296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Мероприятие </a:t>
            </a:r>
            <a:r>
              <a:rPr lang="ru-RU" sz="2800" b="1" dirty="0"/>
              <a:t>«SZR на льду», посвященное Дню молодежи</a:t>
            </a:r>
            <a:endParaRPr lang="ru-RU" sz="25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4180344"/>
            <a:ext cx="4214842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b="1" dirty="0" smtClean="0">
              <a:solidFill>
                <a:srgbClr val="FFC000"/>
              </a:solidFill>
            </a:endParaRPr>
          </a:p>
          <a:p>
            <a:endParaRPr lang="ru-RU" sz="2500" b="1" dirty="0" smtClean="0">
              <a:solidFill>
                <a:srgbClr val="FFC000"/>
              </a:solidFill>
            </a:endParaRPr>
          </a:p>
          <a:p>
            <a:r>
              <a:rPr lang="ru-RU" sz="2500" b="1" dirty="0" smtClean="0">
                <a:solidFill>
                  <a:srgbClr val="FC2D04"/>
                </a:solidFill>
              </a:rPr>
              <a:t>Праздник на катке Роснефть Арена» - активный отдых от жары и море позитива</a:t>
            </a:r>
          </a:p>
          <a:p>
            <a:endParaRPr lang="ru-RU" sz="2200" b="1" dirty="0" smtClean="0">
              <a:solidFill>
                <a:srgbClr val="C00000"/>
              </a:solidFill>
            </a:endParaRPr>
          </a:p>
          <a:p>
            <a:endParaRPr lang="ru-RU" sz="2200" b="1" dirty="0" smtClean="0">
              <a:solidFill>
                <a:srgbClr val="C00000"/>
              </a:solidFill>
            </a:endParaRPr>
          </a:p>
          <a:p>
            <a:endParaRPr lang="ru-RU" sz="2200" b="1" dirty="0" smtClean="0"/>
          </a:p>
          <a:p>
            <a:endParaRPr lang="ru-RU" sz="2200" b="1" dirty="0" smtClean="0"/>
          </a:p>
          <a:p>
            <a:r>
              <a:rPr lang="ru-RU" b="1" dirty="0" smtClean="0"/>
              <a:t> </a:t>
            </a:r>
          </a:p>
          <a:p>
            <a:endParaRPr lang="ru-RU" dirty="0"/>
          </a:p>
        </p:txBody>
      </p:sp>
      <p:pic>
        <p:nvPicPr>
          <p:cNvPr id="8194" name="Picture 2" descr="C:\Documents and Settings\ДМО\Рабочий стол\день молодеж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3966358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Documents and Settings\ДМО\Рабочий стол\день молодежи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643050"/>
            <a:ext cx="4167174" cy="2777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4" descr="C:\Documents and Settings\ДМО\Рабочий стол\день молодежи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929066"/>
            <a:ext cx="4071966" cy="2713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214290"/>
            <a:ext cx="8572560" cy="6215106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2000" b="1" dirty="0" smtClean="0"/>
              <a:t>В рамках участия города Сызрани в конкурсе городов России «Город – территория детства» по конкурсному заданию «Ребята с нашего двора» в период с января по сентябрь ответственными исполнителями реализовано: 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18 проектов и проведено 106 мероприятий. </a:t>
            </a:r>
          </a:p>
          <a:p>
            <a:r>
              <a:rPr lang="ru-RU" sz="2000" b="1" dirty="0" smtClean="0"/>
              <a:t>Количество детей и молодёжи, принявшей участие в мероприятиях, составило </a:t>
            </a:r>
            <a:r>
              <a:rPr lang="ru-RU" sz="2000" b="1" dirty="0" smtClean="0">
                <a:solidFill>
                  <a:srgbClr val="C00000"/>
                </a:solidFill>
              </a:rPr>
              <a:t>11913 человек.</a:t>
            </a:r>
          </a:p>
          <a:p>
            <a:pPr algn="l"/>
            <a:endParaRPr lang="ru-RU" sz="2000" b="1" dirty="0" smtClean="0"/>
          </a:p>
          <a:p>
            <a:pPr algn="l"/>
            <a:endParaRPr lang="ru-RU" sz="2000" b="1" dirty="0" smtClean="0"/>
          </a:p>
          <a:p>
            <a:pPr algn="l"/>
            <a:endParaRPr lang="ru-RU" sz="2000" b="1" dirty="0" smtClean="0"/>
          </a:p>
          <a:p>
            <a:pPr algn="l"/>
            <a:endParaRPr lang="ru-RU" sz="2000" b="1" dirty="0" smtClean="0"/>
          </a:p>
          <a:p>
            <a:pPr algn="l"/>
            <a:endParaRPr lang="ru-RU" sz="2000" b="1" dirty="0" smtClean="0"/>
          </a:p>
          <a:p>
            <a:pPr algn="l"/>
            <a:endParaRPr lang="ru-RU" sz="2000" b="1" dirty="0" smtClean="0"/>
          </a:p>
          <a:p>
            <a:r>
              <a:rPr lang="ru-RU" sz="2000" b="1" dirty="0" smtClean="0"/>
              <a:t>Мероприятия проводились на базе МБУ «Дом молодежи», в микрорайонах города Сызрани, в загородных оздоровительных лагерях </a:t>
            </a:r>
            <a:r>
              <a:rPr lang="ru-RU" sz="2000" b="1" dirty="0" err="1" smtClean="0"/>
              <a:t>Сызранского</a:t>
            </a:r>
            <a:r>
              <a:rPr lang="ru-RU" sz="2000" b="1" dirty="0" smtClean="0"/>
              <a:t> и </a:t>
            </a:r>
            <a:r>
              <a:rPr lang="ru-RU" sz="2000" b="1" dirty="0" err="1" smtClean="0"/>
              <a:t>Шигонского</a:t>
            </a:r>
            <a:r>
              <a:rPr lang="ru-RU" sz="2000" b="1" dirty="0" smtClean="0"/>
              <a:t> районов Самарской области, на стадионах города, спортивных площадках, на придомовых и пришкольных площадках.</a:t>
            </a:r>
          </a:p>
          <a:p>
            <a:endParaRPr lang="ru-RU" sz="2500" dirty="0"/>
          </a:p>
        </p:txBody>
      </p:sp>
      <p:pic>
        <p:nvPicPr>
          <p:cNvPr id="1028" name="Picture 4" descr="сызрань территория детств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2062" y="2768600"/>
            <a:ext cx="6619875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85728"/>
            <a:ext cx="48577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/>
              <a:t>Мастер-класс по созданию </a:t>
            </a:r>
            <a:r>
              <a:rPr lang="ru-RU" sz="3000" b="1" dirty="0" err="1" smtClean="0"/>
              <a:t>арт-объекта</a:t>
            </a:r>
            <a:r>
              <a:rPr lang="ru-RU" sz="3000" b="1" dirty="0" smtClean="0"/>
              <a:t> (граффити)</a:t>
            </a:r>
            <a:endParaRPr lang="ru-RU" sz="3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14942" y="857232"/>
            <a:ext cx="357186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Создан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</a:rPr>
              <a:t>арт-объект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на пляже на молодежную и спортивную тематику</a:t>
            </a:r>
            <a:endParaRPr lang="ru-RU" sz="22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200" b="1" dirty="0" smtClean="0"/>
          </a:p>
          <a:p>
            <a:endParaRPr lang="ru-RU" sz="2200" b="1" dirty="0" smtClean="0"/>
          </a:p>
          <a:p>
            <a:r>
              <a:rPr lang="ru-RU" b="1" dirty="0" smtClean="0"/>
              <a:t> </a:t>
            </a:r>
          </a:p>
          <a:p>
            <a:endParaRPr lang="ru-RU" dirty="0"/>
          </a:p>
        </p:txBody>
      </p:sp>
      <p:pic>
        <p:nvPicPr>
          <p:cNvPr id="1026" name="Picture 2" descr="C:\Documents and Settings\ДМО\Рабочий стол\граффит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85860"/>
            <a:ext cx="3500462" cy="2332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Documents and Settings\ДМО\Рабочий стол\граффити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500306"/>
            <a:ext cx="3429024" cy="2285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Documents and Settings\ДМО\Рабочий стол\граффити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86190"/>
            <a:ext cx="3537527" cy="2357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071934" y="5000636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Мастер-классом участники доказали, что граффити может быть искусством, если создавать его будут люди с правильными жизненными ценностями и стремлениями</a:t>
            </a:r>
            <a:r>
              <a:rPr lang="ru-RU" dirty="0" smtClean="0"/>
              <a:t>.</a:t>
            </a:r>
            <a:endParaRPr lang="ru-RU" b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0"/>
            <a:ext cx="7929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Соревнования </a:t>
            </a:r>
            <a:r>
              <a:rPr lang="ru-RU" sz="2400" b="1" dirty="0" smtClean="0"/>
              <a:t>для </a:t>
            </a:r>
            <a:r>
              <a:rPr lang="ru-RU" sz="2400" b="1" dirty="0"/>
              <a:t>детей и подростков </a:t>
            </a:r>
            <a:r>
              <a:rPr lang="ru-RU" sz="2400" b="1" dirty="0" smtClean="0"/>
              <a:t>и </a:t>
            </a:r>
            <a:r>
              <a:rPr lang="ru-RU" sz="2400" b="1" dirty="0"/>
              <a:t>их сверстников «День равных возможностей»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14810" y="5000636"/>
            <a:ext cx="457203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500" b="1" dirty="0" smtClean="0">
              <a:solidFill>
                <a:srgbClr val="C00000"/>
              </a:solidFill>
            </a:endParaRPr>
          </a:p>
          <a:p>
            <a:endParaRPr lang="ru-RU" sz="2500" b="1" dirty="0" smtClean="0"/>
          </a:p>
          <a:p>
            <a:endParaRPr lang="ru-RU" sz="2500" b="1" dirty="0" smtClean="0"/>
          </a:p>
          <a:p>
            <a:r>
              <a:rPr lang="ru-RU" sz="2500" b="1" dirty="0" smtClean="0"/>
              <a:t> 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3675" y="3554029"/>
            <a:ext cx="3438041" cy="2683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4144" y="3458128"/>
            <a:ext cx="3985486" cy="2989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536280" y="1229211"/>
            <a:ext cx="45326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Общение – самое важное в жизни для детей и подростков </a:t>
            </a:r>
            <a:r>
              <a:rPr lang="ru-RU" sz="2400" dirty="0"/>
              <a:t>с </a:t>
            </a:r>
            <a:r>
              <a:rPr lang="ru-RU" sz="2400" dirty="0" smtClean="0"/>
              <a:t>ОВЗ. Большую заботу о них проявляет ООИК «Виктория».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64" y="849129"/>
            <a:ext cx="3376287" cy="2532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23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0"/>
            <a:ext cx="792961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Урок мужества «Ожившая память», </a:t>
            </a:r>
          </a:p>
          <a:p>
            <a:pPr algn="ctr"/>
            <a:r>
              <a:rPr lang="ru-RU" sz="2400" b="1" dirty="0" smtClean="0"/>
              <a:t>посвященный вручению медальона участника Великой Отечественной войны Ивана Алексеевича </a:t>
            </a:r>
            <a:r>
              <a:rPr lang="ru-RU" sz="2400" b="1" dirty="0" err="1" smtClean="0"/>
              <a:t>Вашурина</a:t>
            </a:r>
            <a:r>
              <a:rPr lang="ru-RU" sz="2400" b="1" dirty="0" smtClean="0"/>
              <a:t> родственникам.</a:t>
            </a:r>
            <a:endParaRPr lang="ru-RU" sz="2400" b="1" dirty="0"/>
          </a:p>
        </p:txBody>
      </p:sp>
      <p:pic>
        <p:nvPicPr>
          <p:cNvPr id="1027" name="Picture 3" descr="C:\Documents and Settings\ДМО\Рабочий стол\оживш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603013"/>
            <a:ext cx="1857388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Documents and Settings\ДМО\Рабочий стол\ожив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23269"/>
            <a:ext cx="3214710" cy="2142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C:\Documents and Settings\ДМО\Рабочий стол\ожи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810791"/>
            <a:ext cx="4000528" cy="2665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971600" y="5661248"/>
            <a:ext cx="74234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</a:rPr>
              <a:t>Медальон был найден членами Вологодского регионального отделения Поискового движения России</a:t>
            </a:r>
            <a:endParaRPr lang="ru-RU" sz="22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7320" y="332656"/>
            <a:ext cx="7856675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Реализация проектов социально ориентированных некоммерческих организаций по итогам конкурса на субсидии из бюджета городского округа Сызрань на организацию работы с детьми и подростками по месту жительства </a:t>
            </a:r>
          </a:p>
        </p:txBody>
      </p:sp>
      <p:pic>
        <p:nvPicPr>
          <p:cNvPr id="3" name="Picture 3" descr="C:\Users\User\Desktop\Для Презентации\fec2mfFc0LAFXe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4491624"/>
            <a:ext cx="3816424" cy="278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ESTT\Downloads\Attachments_udmsyz@mail.ru_2018-09-18_12-56-46\IMG_34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38500"/>
            <a:ext cx="32512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TESTT\Downloads\Attachments_udmsyz@mail.ru_2018-09-18_12-56-46\IMG_38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324" y="2053224"/>
            <a:ext cx="2979915" cy="2234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C:\Users\TESTT\Downloads\Attachments_udmsyz@mail.ru_2018-09-18_12-56-46\IMG_34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18" y="1988840"/>
            <a:ext cx="3065760" cy="2299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2627784" y="5805264"/>
            <a:ext cx="43140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 некоммерческих организаций </a:t>
            </a:r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общую сумму 400,0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тыс.руб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69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0"/>
            <a:ext cx="79296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Спортивный праздник «Мама, папа, я – спортивная семья!»</a:t>
            </a:r>
            <a:endParaRPr lang="ru-RU" sz="2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4574" y="1268760"/>
            <a:ext cx="1886845" cy="3354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412776"/>
            <a:ext cx="1993853" cy="3544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8965" y="3617971"/>
            <a:ext cx="3126070" cy="2678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843808" y="1600061"/>
            <a:ext cx="352948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</a:rPr>
              <a:t>Укрепление семейных традиций, сплочение семьи и </a:t>
            </a:r>
            <a:r>
              <a:rPr lang="ru-RU" sz="2200" b="1" smtClean="0">
                <a:solidFill>
                  <a:schemeClr val="accent4">
                    <a:lumMod val="50000"/>
                  </a:schemeClr>
                </a:solidFill>
              </a:rPr>
              <a:t>развитие взаимопонимания </a:t>
            </a:r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</a:rPr>
              <a:t>детей со своими родителями</a:t>
            </a:r>
            <a:endParaRPr lang="ru-RU" sz="22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18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ser\Desktop\Для Презентации\fec2mfFc0LAFXe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88" y="4786321"/>
            <a:ext cx="3279141" cy="239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Схема 8"/>
          <p:cNvGraphicFramePr/>
          <p:nvPr/>
        </p:nvGraphicFramePr>
        <p:xfrm>
          <a:off x="1357290" y="857232"/>
          <a:ext cx="8786874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4" descr="https://pp.userapi.com/c849416/v849416287/5bbc8/ozttKPITaH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14282" y="3643314"/>
            <a:ext cx="2548412" cy="1699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6" descr="https://pp.userapi.com/c846120/v846120632/336b7/1P4ttNVFjvk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 r="2958" b="23609"/>
          <a:stretch/>
        </p:blipFill>
        <p:spPr bwMode="auto">
          <a:xfrm>
            <a:off x="428596" y="500042"/>
            <a:ext cx="3000396" cy="1618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8" descr="https://pp.userapi.com/c846523/v846523067/2fd8e/m9AXnpW8YJ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142852"/>
            <a:ext cx="2026642" cy="1351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4769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214290"/>
            <a:ext cx="6518528" cy="6215106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2400" dirty="0" smtClean="0"/>
              <a:t>Мероприятия конкурсного </a:t>
            </a:r>
            <a:r>
              <a:rPr lang="ru-RU" sz="2400" dirty="0"/>
              <a:t>задания «Ребята с нашего двора» были </a:t>
            </a:r>
            <a:r>
              <a:rPr lang="ru-RU" sz="2400" dirty="0" smtClean="0"/>
              <a:t>направлены </a:t>
            </a:r>
            <a:r>
              <a:rPr lang="ru-RU" sz="2400" dirty="0"/>
              <a:t>на продуктивную занятость </a:t>
            </a:r>
            <a:r>
              <a:rPr lang="ru-RU" sz="2400" dirty="0" smtClean="0"/>
              <a:t>детей и молодёжи, </a:t>
            </a:r>
            <a:r>
              <a:rPr lang="ru-RU" sz="2400" dirty="0"/>
              <a:t>в том числе в каникулярное время, пропаганду крепкой семьи и семейных ценностей, укрепление семейных и добрососедских отношений, формирование среды, благоприятной для роста и развития детей. Целевой аудиторией и основными участниками мероприятий были дети и подростки, семьи с несовершеннолетними детьми и дети, оказавшиеся в трудной жизненной ситуации (в том числе воспитанники специализированных учреждений).</a:t>
            </a:r>
            <a:endParaRPr lang="ru-RU" dirty="0"/>
          </a:p>
        </p:txBody>
      </p:sp>
      <p:pic>
        <p:nvPicPr>
          <p:cNvPr id="5" name="Picture 2" descr="C:\Documents and Settings\ДМО\Рабочий стол\конкурс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2471519" cy="3212975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4111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0"/>
            <a:ext cx="5329246" cy="5714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/>
                <a:latin typeface="+mn-lt"/>
              </a:rPr>
              <a:t>ДЕТИ ЗА ГОРОДОМ</a:t>
            </a:r>
            <a:endParaRPr lang="ru-RU" dirty="0">
              <a:solidFill>
                <a:srgbClr val="C00000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00364" y="571480"/>
            <a:ext cx="5872146" cy="107157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Мероприятие «Шаг вперед» </a:t>
            </a:r>
          </a:p>
          <a:p>
            <a:pPr>
              <a:buNone/>
            </a:pPr>
            <a:endParaRPr lang="ru-RU" b="1" dirty="0"/>
          </a:p>
        </p:txBody>
      </p:sp>
      <p:pic>
        <p:nvPicPr>
          <p:cNvPr id="2050" name="Picture 2" descr="C:\Documents and Settings\ДМО\Рабочий стол\шаг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8092"/>
            <a:ext cx="3143272" cy="2094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Documents and Settings\ДМО\Рабочий стол\шаг 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643446"/>
            <a:ext cx="3000396" cy="1999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C:\Documents and Settings\ДМО\Рабочий стол\шаг 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571744"/>
            <a:ext cx="2928958" cy="1951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286380" y="1071546"/>
            <a:ext cx="385762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Привлечение подростков и молодежи, находящихся в трудной жизненной ситуации в работу  молодежных организаций и объединений: </a:t>
            </a:r>
          </a:p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-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</a:rPr>
              <a:t>Сызранское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 станичное казачье общество;</a:t>
            </a:r>
          </a:p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- Центральная библиотечная система городского округа Сызрань;</a:t>
            </a:r>
          </a:p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- Федерация бокса г.о. Сызрань;</a:t>
            </a:r>
          </a:p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- Клуб молодых журналистов «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PRESS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ТИЖ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»;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-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 Федерация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</a:rPr>
              <a:t>Кекушин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 каратэ;</a:t>
            </a:r>
          </a:p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- «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</a:rPr>
              <a:t>Арт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- студия»,</a:t>
            </a:r>
          </a:p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- СГМОИ«Сила воли»</a:t>
            </a:r>
          </a:p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-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</a:rPr>
              <a:t>Артековцы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 Сызрани;</a:t>
            </a:r>
          </a:p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- Театр танца «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</a:rPr>
              <a:t>Фристеп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</a:rPr>
              <a:t>»</a:t>
            </a:r>
            <a:endParaRPr lang="ru-RU" sz="2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200" b="1" dirty="0" smtClean="0"/>
          </a:p>
          <a:p>
            <a:endParaRPr lang="ru-RU" sz="2200" b="1" dirty="0" smtClean="0"/>
          </a:p>
          <a:p>
            <a:r>
              <a:rPr lang="ru-RU" b="1" dirty="0" smtClean="0"/>
              <a:t> </a:t>
            </a:r>
          </a:p>
          <a:p>
            <a:endParaRPr lang="ru-RU" dirty="0"/>
          </a:p>
        </p:txBody>
      </p:sp>
      <p:pic>
        <p:nvPicPr>
          <p:cNvPr id="2051" name="Picture 3" descr="C:\Documents and Settings\ДМО\Рабочий стол\шаг 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1714488"/>
            <a:ext cx="2214554" cy="3321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285728"/>
            <a:ext cx="828680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/>
              <a:t>Летний марафон «Здоровье. Молодость. </a:t>
            </a:r>
            <a:r>
              <a:rPr lang="ru-RU" sz="2500" b="1" dirty="0" smtClean="0"/>
              <a:t>Успех!»</a:t>
            </a:r>
          </a:p>
        </p:txBody>
      </p:sp>
      <p:pic>
        <p:nvPicPr>
          <p:cNvPr id="3074" name="Picture 2" descr="C:\Documents and Settings\ДМО\Рабочий стол\марафон з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64" y="3143248"/>
            <a:ext cx="3571868" cy="2380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:\Documents and Settings\ДМО\Рабочий стол\мараф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000108"/>
            <a:ext cx="3714776" cy="2475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 descr="C:\Documents and Settings\ДМО\Рабочий стол\ма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2071678"/>
            <a:ext cx="3429024" cy="2285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071934" y="928670"/>
            <a:ext cx="5072066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500" b="1" dirty="0" smtClean="0">
                <a:solidFill>
                  <a:srgbClr val="C00000"/>
                </a:solidFill>
              </a:rPr>
              <a:t>Популяризация среди подростков и молодежи здорового образа жизни, профилактика 	наркомании </a:t>
            </a:r>
          </a:p>
          <a:p>
            <a:pPr algn="r"/>
            <a:r>
              <a:rPr lang="ru-RU" sz="2500" b="1" dirty="0" smtClean="0">
                <a:solidFill>
                  <a:srgbClr val="C00000"/>
                </a:solidFill>
              </a:rPr>
              <a:t>в молодежной среде </a:t>
            </a:r>
          </a:p>
          <a:p>
            <a:endParaRPr lang="ru-RU" sz="2200" b="1" dirty="0" smtClean="0"/>
          </a:p>
          <a:p>
            <a:endParaRPr lang="ru-RU" sz="2200" b="1" dirty="0" smtClean="0"/>
          </a:p>
          <a:p>
            <a:r>
              <a:rPr lang="ru-RU" b="1" dirty="0" smtClean="0"/>
              <a:t> 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4714884"/>
            <a:ext cx="57150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accent4">
                    <a:lumMod val="50000"/>
                  </a:schemeClr>
                </a:solidFill>
              </a:rPr>
              <a:t>Снижение риска привлечения в асоциальные объединения по системе</a:t>
            </a:r>
          </a:p>
          <a:p>
            <a:r>
              <a:rPr lang="ru-RU" sz="2500" b="1" dirty="0" smtClean="0">
                <a:solidFill>
                  <a:schemeClr val="accent4">
                    <a:lumMod val="50000"/>
                  </a:schemeClr>
                </a:solidFill>
              </a:rPr>
              <a:t>«</a:t>
            </a:r>
            <a:r>
              <a:rPr lang="ru-RU" sz="2500" b="1" dirty="0" err="1" smtClean="0">
                <a:solidFill>
                  <a:schemeClr val="accent4">
                    <a:lumMod val="50000"/>
                  </a:schemeClr>
                </a:solidFill>
              </a:rPr>
              <a:t>Сверстник-сверстнику</a:t>
            </a:r>
            <a:r>
              <a:rPr lang="ru-RU" sz="2500" b="1" dirty="0" smtClean="0">
                <a:solidFill>
                  <a:schemeClr val="accent4">
                    <a:lumMod val="50000"/>
                  </a:schemeClr>
                </a:solidFill>
              </a:rPr>
              <a:t>» </a:t>
            </a:r>
          </a:p>
          <a:p>
            <a:r>
              <a:rPr lang="ru-RU" sz="2500" b="1" dirty="0" smtClean="0">
                <a:solidFill>
                  <a:srgbClr val="C00000"/>
                </a:solidFill>
              </a:rPr>
              <a:t>для более чем 2000 молодых людей</a:t>
            </a:r>
            <a:endParaRPr lang="ru-RU" sz="25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42852"/>
            <a:ext cx="792961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/>
              <a:t>Исторический </a:t>
            </a:r>
            <a:r>
              <a:rPr lang="ru-RU" sz="2500" b="1" dirty="0" err="1"/>
              <a:t>квест</a:t>
            </a:r>
            <a:r>
              <a:rPr lang="ru-RU" sz="2500" b="1" dirty="0"/>
              <a:t> «Курская дуга</a:t>
            </a:r>
            <a:r>
              <a:rPr lang="ru-RU" sz="2500" b="1" dirty="0" smtClean="0"/>
              <a:t>»</a:t>
            </a:r>
          </a:p>
          <a:p>
            <a:pPr algn="ctr"/>
            <a:r>
              <a:rPr lang="ru-RU" sz="2500" b="1" dirty="0" smtClean="0"/>
              <a:t>«День флага»</a:t>
            </a:r>
          </a:p>
          <a:p>
            <a:pPr algn="ctr"/>
            <a:endParaRPr lang="ru-RU" sz="2500" b="1" dirty="0" smtClean="0"/>
          </a:p>
        </p:txBody>
      </p:sp>
      <p:pic>
        <p:nvPicPr>
          <p:cNvPr id="4098" name="Picture 2" descr="C:\Documents and Settings\ДМО\Рабочий стол\курск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3607327" cy="2403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071934" y="1000109"/>
            <a:ext cx="4572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</a:rPr>
              <a:t>Квест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с легендой и станциями с историческими справками – погружение в ход битвы в форме игры</a:t>
            </a:r>
            <a:endParaRPr lang="ru-RU" sz="22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200" b="1" dirty="0" smtClean="0"/>
          </a:p>
          <a:p>
            <a:endParaRPr lang="ru-RU" sz="2200" b="1" dirty="0" smtClean="0"/>
          </a:p>
          <a:p>
            <a:r>
              <a:rPr lang="ru-RU" b="1" dirty="0" smtClean="0"/>
              <a:t> </a:t>
            </a:r>
          </a:p>
          <a:p>
            <a:endParaRPr lang="ru-RU" dirty="0"/>
          </a:p>
        </p:txBody>
      </p:sp>
      <p:pic>
        <p:nvPicPr>
          <p:cNvPr id="4101" name="Picture 5" descr="C:\Documents and Settings\ДМО\Рабочий стол\курская фла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572805"/>
            <a:ext cx="4071966" cy="2713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Documents and Settings\ДМО\Рабочий стол\курскач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571876"/>
            <a:ext cx="3751924" cy="2500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572000" y="5715016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</a:rPr>
              <a:t>Количество участников:</a:t>
            </a:r>
          </a:p>
          <a:p>
            <a:r>
              <a:rPr lang="ru-RU" sz="2200" b="1" dirty="0" smtClean="0">
                <a:solidFill>
                  <a:srgbClr val="C00000"/>
                </a:solidFill>
              </a:rPr>
              <a:t>200 человек.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42852"/>
            <a:ext cx="7929617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/>
              <a:t>Спортивные соревнования России, Чемпионаты и Первенства регионов и округов, международные соревнования</a:t>
            </a:r>
          </a:p>
          <a:p>
            <a:pPr algn="ctr"/>
            <a:endParaRPr lang="ru-RU" sz="2500" b="1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753" y="1071546"/>
            <a:ext cx="3585181" cy="2688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071934" y="1000109"/>
            <a:ext cx="457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Летняя пора – время Чемпионатов и Первенств в регионах и округах России. Юные сызранские спортсмены достойно представили наш город на многих соревнованиях и завоевали более 500 наград.</a:t>
            </a:r>
          </a:p>
          <a:p>
            <a:endParaRPr lang="ru-RU" sz="2200" b="1" dirty="0" smtClean="0"/>
          </a:p>
          <a:p>
            <a:endParaRPr lang="ru-RU" sz="2200" b="1" dirty="0" smtClean="0"/>
          </a:p>
          <a:p>
            <a:r>
              <a:rPr lang="ru-RU" b="1" dirty="0" smtClean="0"/>
              <a:t> </a:t>
            </a:r>
          </a:p>
          <a:p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096" y="2927821"/>
            <a:ext cx="2553579" cy="3404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753" y="4069714"/>
            <a:ext cx="3751924" cy="226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4024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714356"/>
            <a:ext cx="51435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Городской конкурс </a:t>
            </a:r>
            <a:r>
              <a:rPr lang="ru-RU" sz="2400" b="1" dirty="0"/>
              <a:t>социально-значимых проектов «Старт к успеху!» по трудоустройству </a:t>
            </a:r>
            <a:r>
              <a:rPr lang="ru-RU" sz="2400" b="1" dirty="0" smtClean="0"/>
              <a:t>несовершеннолетних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4286280" cy="5714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/>
                <a:latin typeface="+mn-lt"/>
              </a:rPr>
              <a:t>ДЕТИ В ГОРОДЕ</a:t>
            </a:r>
            <a:endParaRPr lang="ru-RU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5122" name="Picture 2" descr="C:\Documents and Settings\ДМО\Рабочий стол\през\труд-в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309804"/>
            <a:ext cx="3071834" cy="2047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Documents and Settings\ДМО\Рабочий стол\през\трудоу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214290"/>
            <a:ext cx="3143272" cy="2095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5" name="Picture 5" descr="C:\Documents and Settings\ДМО\Рабочий стол\трудоу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500570"/>
            <a:ext cx="3143272" cy="2094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C:\Documents and Settings\ДМО\Рабочий стол\к презентации Ребята верят\трудоустройство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4652218"/>
            <a:ext cx="3095604" cy="2062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5" descr="C:\Documents and Settings\ДМО\Рабочий стол\к презентации Ребята верят\трудоустройство 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2357430"/>
            <a:ext cx="3201628" cy="2133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214291"/>
            <a:ext cx="79296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Спортивный праздник двора «Золотое лето – 2018»</a:t>
            </a:r>
            <a:endParaRPr lang="ru-RU" sz="2600" b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1285860"/>
            <a:ext cx="400049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</a:rPr>
              <a:t>В рамках проекта проведено </a:t>
            </a:r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</a:rPr>
              <a:t>17 мероприятий в различных районах города, в которых принимали участие все желающие. Всего было 929 участников</a:t>
            </a:r>
          </a:p>
          <a:p>
            <a:endParaRPr lang="ru-RU" sz="2200" b="1" dirty="0" smtClean="0"/>
          </a:p>
          <a:p>
            <a:endParaRPr lang="ru-RU" sz="2200" b="1" dirty="0" smtClean="0"/>
          </a:p>
          <a:p>
            <a:r>
              <a:rPr lang="ru-RU" b="1" dirty="0" smtClean="0"/>
              <a:t>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999" y="1167820"/>
            <a:ext cx="3491160" cy="2618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3857628"/>
            <a:ext cx="3507092" cy="2630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6314" y="3645024"/>
            <a:ext cx="3971505" cy="2640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7765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874</TotalTime>
  <Words>1121</Words>
  <Application>Microsoft Office PowerPoint</Application>
  <PresentationFormat>Экран (4:3)</PresentationFormat>
  <Paragraphs>199</Paragraphs>
  <Slides>25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Апекс</vt:lpstr>
      <vt:lpstr>РЕБЯТА  С НАШЕГО ДВОРА</vt:lpstr>
      <vt:lpstr>Презентация PowerPoint</vt:lpstr>
      <vt:lpstr>Презентация PowerPoint</vt:lpstr>
      <vt:lpstr>ДЕТИ ЗА ГОРОДОМ</vt:lpstr>
      <vt:lpstr>Презентация PowerPoint</vt:lpstr>
      <vt:lpstr>Презентация PowerPoint</vt:lpstr>
      <vt:lpstr>Презентация PowerPoint</vt:lpstr>
      <vt:lpstr>ДЕТИ В ГОРОДЕ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ДМО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РЕБЯТА С НАШЕГО ДВОРА</dc:title>
  <dc:creator>ДМО</dc:creator>
  <cp:lastModifiedBy>User</cp:lastModifiedBy>
  <cp:revision>89</cp:revision>
  <dcterms:created xsi:type="dcterms:W3CDTF">2018-09-25T07:50:18Z</dcterms:created>
  <dcterms:modified xsi:type="dcterms:W3CDTF">2018-10-04T10:26:07Z</dcterms:modified>
</cp:coreProperties>
</file>